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4" r:id="rId17"/>
    <p:sldId id="275" r:id="rId18"/>
    <p:sldId id="270" r:id="rId19"/>
    <p:sldId id="271" r:id="rId20"/>
    <p:sldId id="276" r:id="rId21"/>
    <p:sldId id="272" r:id="rId22"/>
    <p:sldId id="277" r:id="rId23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6BDA8AE-70CB-4091-8EDB-9BA8140BC2DB}" type="datetimeFigureOut">
              <a:rPr lang="id-ID" smtClean="0"/>
              <a:t>24/10/2021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6C5F66D1-98A8-49C6-B0E8-B9E8B2EF38C1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2" Type="http://schemas.microsoft.com/office/2007/relationships/media" Target="../media/media1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7" Type="http://schemas.openxmlformats.org/officeDocument/2006/relationships/image" Target="../media/image2.png"/><Relationship Id="rId2" Type="http://schemas.microsoft.com/office/2007/relationships/media" Target="../media/media10.wav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2" Type="http://schemas.microsoft.com/office/2007/relationships/media" Target="../media/media12.wav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2" Type="http://schemas.microsoft.com/office/2007/relationships/media" Target="../media/media14.wav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2" Type="http://schemas.microsoft.com/office/2007/relationships/media" Target="../media/media15.wav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2" Type="http://schemas.microsoft.com/office/2007/relationships/media" Target="../media/media16.wav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2" Type="http://schemas.microsoft.com/office/2007/relationships/media" Target="../media/media17.wav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2" Type="http://schemas.microsoft.com/office/2007/relationships/media" Target="../media/media18.wav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9.wav"/><Relationship Id="rId7" Type="http://schemas.openxmlformats.org/officeDocument/2006/relationships/image" Target="../media/image26.png"/><Relationship Id="rId2" Type="http://schemas.microsoft.com/office/2007/relationships/media" Target="../media/media19.wav"/><Relationship Id="rId1" Type="http://schemas.openxmlformats.org/officeDocument/2006/relationships/tags" Target="../tags/tag19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2" Type="http://schemas.microsoft.com/office/2007/relationships/media" Target="../media/media20.wav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av"/><Relationship Id="rId2" Type="http://schemas.microsoft.com/office/2007/relationships/media" Target="../media/media21.wav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5.wav"/><Relationship Id="rId7" Type="http://schemas.openxmlformats.org/officeDocument/2006/relationships/image" Target="../media/image5.png"/><Relationship Id="rId2" Type="http://schemas.microsoft.com/office/2007/relationships/media" Target="../media/media5.wav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wav"/><Relationship Id="rId7" Type="http://schemas.openxmlformats.org/officeDocument/2006/relationships/image" Target="../media/image9.png"/><Relationship Id="rId2" Type="http://schemas.microsoft.com/office/2007/relationships/media" Target="../media/media6.wav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7" Type="http://schemas.openxmlformats.org/officeDocument/2006/relationships/image" Target="../media/image2.png"/><Relationship Id="rId2" Type="http://schemas.microsoft.com/office/2007/relationships/media" Target="../media/media9.wav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id-ID" dirty="0" smtClean="0"/>
              <a:t>Materi ke 6</a:t>
            </a:r>
            <a:endParaRPr lang="id-ID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069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45"/>
    </mc:Choice>
    <mc:Fallback>
      <p:transition spd="slow" advTm="22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179320" y="5486400"/>
                <a:ext cx="5638800" cy="804862"/>
              </a:xfrm>
            </p:spPr>
            <p:txBody>
              <a:bodyPr/>
              <a:lstStyle/>
              <a:p>
                <a:r>
                  <a:rPr lang="id-ID" dirty="0"/>
                  <a:t>Trayektori Ortogonal Kurva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/>
                      </a:rPr>
                      <m:t>𝑦</m:t>
                    </m:r>
                    <m:r>
                      <a:rPr lang="id-ID" i="1">
                        <a:latin typeface="Cambria Math"/>
                      </a:rPr>
                      <m:t>=</m:t>
                    </m:r>
                    <m:r>
                      <a:rPr lang="id-ID" i="1">
                        <a:latin typeface="Cambria Math"/>
                      </a:rPr>
                      <m:t>𝑐</m:t>
                    </m:r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id-ID" dirty="0"/>
                  <a:t> dan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2</m:t>
                        </m:r>
                        <m:r>
                          <a:rPr lang="id-ID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id-ID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id-ID" i="1">
                        <a:latin typeface="Cambria Math"/>
                      </a:rPr>
                      <m:t>=</m:t>
                    </m:r>
                    <m:r>
                      <a:rPr lang="id-ID" i="1">
                        <a:latin typeface="Cambria Math"/>
                      </a:rPr>
                      <m:t>𝑘</m:t>
                    </m:r>
                  </m:oMath>
                </a14:m>
                <a:endParaRPr lang="id-ID" dirty="0"/>
              </a:p>
              <a:p>
                <a:endParaRPr lang="id-ID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179320" y="5486400"/>
                <a:ext cx="5638800" cy="804862"/>
              </a:xfrm>
              <a:blipFill rotWithShape="1">
                <a:blip r:embed="rId5"/>
                <a:stretch>
                  <a:fillRect l="-973" t="-75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 rotWithShape="1">
          <a:blip r:embed="rId6"/>
          <a:srcRect l="33584" t="37760" r="33942" b="13803"/>
          <a:stretch/>
        </p:blipFill>
        <p:spPr bwMode="auto">
          <a:xfrm>
            <a:off x="2286000" y="990600"/>
            <a:ext cx="5029200" cy="441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762000" y="457200"/>
            <a:ext cx="5638800" cy="8048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/>
          </a:p>
          <a:p>
            <a:endParaRPr lang="id-ID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143000" y="441960"/>
            <a:ext cx="5638800" cy="8048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Program Matlab</a:t>
            </a:r>
            <a:endParaRPr lang="id-ID" dirty="0"/>
          </a:p>
          <a:p>
            <a:endParaRPr lang="id-ID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227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75"/>
    </mc:Choice>
    <mc:Fallback>
      <p:transition spd="slow" advTm="19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5400" dirty="0"/>
              <a:t>2.  PDB orde dua homogen.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85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3"/>
    </mc:Choice>
    <mc:Fallback>
      <p:transition spd="slow" advTm="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50392" y="152400"/>
                <a:ext cx="7391400" cy="5410200"/>
              </a:xfrm>
            </p:spPr>
            <p:txBody>
              <a:bodyPr>
                <a:noAutofit/>
              </a:bodyPr>
              <a:lstStyle/>
              <a:p>
                <a:endParaRPr lang="id-ID" sz="2800" dirty="0" smtClean="0"/>
              </a:p>
              <a:p>
                <a:r>
                  <a:rPr lang="id-ID" sz="2800" dirty="0"/>
                  <a:t>Bentuk umum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28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sz="2800" b="1" i="1" smtClean="0"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id-ID" sz="2800" b="1" i="1" smtClean="0">
                              <a:latin typeface="Cambria Math"/>
                            </a:rPr>
                            <m:t>"</m:t>
                          </m:r>
                        </m:sup>
                      </m:sSup>
                      <m:r>
                        <a:rPr lang="id-ID" sz="2800" b="1" i="1" smtClean="0">
                          <a:latin typeface="Cambria Math"/>
                        </a:rPr>
                        <m:t>+</m:t>
                      </m:r>
                      <m:r>
                        <a:rPr lang="id-ID" sz="2800" b="1" i="1" smtClean="0"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id-ID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d-ID" sz="28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sSup>
                        <m:sSupPr>
                          <m:ctrlPr>
                            <a:rPr lang="id-ID" sz="28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sz="2800" b="1" i="1" smtClean="0"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id-ID" sz="2800" b="1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id-ID" sz="2800" b="1" i="1" smtClean="0">
                          <a:latin typeface="Cambria Math"/>
                        </a:rPr>
                        <m:t>+</m:t>
                      </m:r>
                      <m:r>
                        <a:rPr lang="id-ID" sz="2800" b="1" i="1" smtClean="0">
                          <a:latin typeface="Cambria Math"/>
                        </a:rPr>
                        <m:t>𝒈</m:t>
                      </m:r>
                      <m:d>
                        <m:dPr>
                          <m:ctrlPr>
                            <a:rPr lang="id-ID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d-ID" sz="28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id-ID" sz="2800" b="1" i="1" smtClean="0">
                          <a:latin typeface="Cambria Math"/>
                        </a:rPr>
                        <m:t>𝒚</m:t>
                      </m:r>
                      <m:r>
                        <a:rPr lang="id-ID" sz="2800" b="1" i="1" smtClean="0">
                          <a:latin typeface="Cambria Math"/>
                        </a:rPr>
                        <m:t>=</m:t>
                      </m:r>
                      <m:r>
                        <a:rPr lang="id-ID" sz="2800" b="1" i="1" smtClean="0">
                          <a:latin typeface="Cambria Math"/>
                        </a:rPr>
                        <m:t>𝒓</m:t>
                      </m:r>
                      <m:r>
                        <a:rPr lang="id-ID" sz="2800" b="1" i="1" smtClean="0">
                          <a:latin typeface="Cambria Math"/>
                        </a:rPr>
                        <m:t>(</m:t>
                      </m:r>
                      <m:r>
                        <a:rPr lang="id-ID" sz="2800" b="1" i="1" smtClean="0">
                          <a:latin typeface="Cambria Math"/>
                        </a:rPr>
                        <m:t>𝒙</m:t>
                      </m:r>
                      <m:r>
                        <a:rPr lang="id-ID" sz="28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id-ID" sz="2800" b="1" dirty="0"/>
              </a:p>
              <a:p>
                <a:r>
                  <a:rPr lang="id-ID" sz="2800" i="1" dirty="0"/>
                  <a:t>p</a:t>
                </a:r>
                <a:r>
                  <a:rPr lang="id-ID" sz="2800" dirty="0"/>
                  <a:t>(</a:t>
                </a:r>
                <a:r>
                  <a:rPr lang="id-ID" sz="2800" i="1" dirty="0"/>
                  <a:t>x</a:t>
                </a:r>
                <a:r>
                  <a:rPr lang="id-ID" sz="2800" dirty="0"/>
                  <a:t>), </a:t>
                </a:r>
                <a:r>
                  <a:rPr lang="id-ID" sz="2800" i="1" dirty="0"/>
                  <a:t>g</a:t>
                </a:r>
                <a:r>
                  <a:rPr lang="id-ID" sz="2800" dirty="0"/>
                  <a:t>(</a:t>
                </a:r>
                <a:r>
                  <a:rPr lang="id-ID" sz="2800" i="1" dirty="0"/>
                  <a:t>x</a:t>
                </a:r>
                <a:r>
                  <a:rPr lang="id-ID" sz="2800" dirty="0"/>
                  <a:t>) disebut koefisien jika </a:t>
                </a:r>
                <a:r>
                  <a:rPr lang="id-ID" sz="2800" i="1" dirty="0"/>
                  <a:t>r</a:t>
                </a:r>
                <a:r>
                  <a:rPr lang="id-ID" sz="2800" dirty="0"/>
                  <a:t>(</a:t>
                </a:r>
                <a:r>
                  <a:rPr lang="id-ID" sz="2800" i="1" dirty="0"/>
                  <a:t>x</a:t>
                </a:r>
                <a:r>
                  <a:rPr lang="id-ID" sz="2800" dirty="0"/>
                  <a:t>) = 0, maka Persamaan Differensial diatas disebut homogen, sebaliknya disebut non homogen. </a:t>
                </a:r>
              </a:p>
              <a:p>
                <a:r>
                  <a:rPr lang="id-ID" sz="2800" dirty="0"/>
                  <a:t>•Persamaan Differensial Biasa linier orde dua homogen dengan koefisien konstan, memiliki bentuk umum :</a:t>
                </a:r>
              </a:p>
              <a:p>
                <a:endParaRPr lang="id-ID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28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sz="2800" b="1" i="1"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id-ID" sz="2800" b="1" i="1">
                              <a:latin typeface="Cambria Math"/>
                            </a:rPr>
                            <m:t>"</m:t>
                          </m:r>
                        </m:sup>
                      </m:sSup>
                      <m:r>
                        <a:rPr lang="id-ID" sz="2800" b="1" i="1">
                          <a:latin typeface="Cambria Math"/>
                        </a:rPr>
                        <m:t>+</m:t>
                      </m:r>
                      <m:r>
                        <a:rPr lang="id-ID" sz="2800" b="1" i="1" smtClean="0">
                          <a:latin typeface="Cambria Math"/>
                        </a:rPr>
                        <m:t>𝒂</m:t>
                      </m:r>
                      <m:sSup>
                        <m:sSupPr>
                          <m:ctrlPr>
                            <a:rPr lang="id-ID" sz="28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sz="2800" b="1" i="1"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id-ID" sz="2800" b="1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id-ID" sz="2800" b="1" i="1">
                          <a:latin typeface="Cambria Math"/>
                        </a:rPr>
                        <m:t>+</m:t>
                      </m:r>
                      <m:r>
                        <a:rPr lang="id-ID" sz="2800" b="1" i="1" smtClean="0">
                          <a:latin typeface="Cambria Math"/>
                        </a:rPr>
                        <m:t>𝒃</m:t>
                      </m:r>
                      <m:r>
                        <a:rPr lang="id-ID" sz="2800" b="1" i="1">
                          <a:latin typeface="Cambria Math"/>
                        </a:rPr>
                        <m:t>𝒚</m:t>
                      </m:r>
                      <m:r>
                        <a:rPr lang="id-ID" sz="2800" b="1" i="1">
                          <a:latin typeface="Cambria Math"/>
                        </a:rPr>
                        <m:t>=</m:t>
                      </m:r>
                      <m:r>
                        <a:rPr lang="id-ID" sz="28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id-ID" sz="2800" b="1" dirty="0" smtClean="0"/>
              </a:p>
              <a:p>
                <a:r>
                  <a:rPr lang="id-ID" sz="2800" dirty="0" smtClean="0"/>
                  <a:t>dimana </a:t>
                </a:r>
                <a:r>
                  <a:rPr lang="id-ID" sz="2800" dirty="0"/>
                  <a:t>a, b merupakan konstanta sebarang.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50392" y="152400"/>
                <a:ext cx="7391400" cy="5410200"/>
              </a:xfrm>
              <a:blipFill rotWithShape="1">
                <a:blip r:embed="rId5"/>
                <a:stretch>
                  <a:fillRect l="-1733" b="-799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6321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54"/>
    </mc:Choice>
    <mc:Fallback>
      <p:transition spd="slow" advTm="40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-30480"/>
            <a:ext cx="4038600" cy="838200"/>
          </a:xfrm>
        </p:spPr>
        <p:txBody>
          <a:bodyPr>
            <a:normAutofit/>
          </a:bodyPr>
          <a:lstStyle/>
          <a:p>
            <a:r>
              <a:rPr lang="id-ID" sz="2400" dirty="0" smtClean="0"/>
              <a:t>Solusi Homogen</a:t>
            </a:r>
            <a:endParaRPr lang="id-ID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62000" y="762000"/>
                <a:ext cx="8065008" cy="4876800"/>
              </a:xfrm>
            </p:spPr>
            <p:txBody>
              <a:bodyPr>
                <a:noAutofit/>
              </a:bodyPr>
              <a:lstStyle/>
              <a:p>
                <a:r>
                  <a:rPr lang="id-ID" sz="2000" dirty="0" smtClean="0"/>
                  <a:t>Diketahui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sz="2000" b="1" i="1"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id-ID" sz="2000" b="1" i="1">
                              <a:latin typeface="Cambria Math"/>
                            </a:rPr>
                            <m:t>"</m:t>
                          </m:r>
                        </m:sup>
                      </m:sSup>
                      <m:r>
                        <a:rPr lang="id-ID" sz="2000" b="1" i="1">
                          <a:latin typeface="Cambria Math"/>
                        </a:rPr>
                        <m:t>+</m:t>
                      </m:r>
                      <m:r>
                        <a:rPr lang="id-ID" sz="2000" b="1" i="1">
                          <a:latin typeface="Cambria Math"/>
                        </a:rPr>
                        <m:t>𝒂</m:t>
                      </m:r>
                      <m:sSup>
                        <m:sSupPr>
                          <m:ctrlPr>
                            <a:rPr lang="id-ID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sz="2000" b="1" i="1"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id-ID" sz="2000" b="1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id-ID" sz="2000" b="1" i="1">
                          <a:latin typeface="Cambria Math"/>
                        </a:rPr>
                        <m:t>+</m:t>
                      </m:r>
                      <m:r>
                        <a:rPr lang="id-ID" sz="2000" b="1" i="1">
                          <a:latin typeface="Cambria Math"/>
                        </a:rPr>
                        <m:t>𝒃𝒚</m:t>
                      </m:r>
                      <m:r>
                        <a:rPr lang="id-ID" sz="2000" b="1" i="1">
                          <a:latin typeface="Cambria Math"/>
                        </a:rPr>
                        <m:t>=</m:t>
                      </m:r>
                      <m:r>
                        <a:rPr lang="id-ID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id-ID" sz="2000" b="1" dirty="0"/>
              </a:p>
              <a:p>
                <a:endParaRPr lang="id-ID" sz="2000" dirty="0" smtClean="0"/>
              </a:p>
              <a:p>
                <a:r>
                  <a:rPr lang="id-ID" sz="2000" dirty="0" smtClean="0"/>
                  <a:t>Bentuk umum solusi</a:t>
                </a:r>
                <a:r>
                  <a:rPr lang="id-ID" sz="2000" dirty="0"/>
                  <a:t>: </a:t>
                </a:r>
                <a14:m>
                  <m:oMath xmlns:m="http://schemas.openxmlformats.org/officeDocument/2006/math">
                    <m:r>
                      <a:rPr lang="id-ID" sz="2000" b="1" i="1" smtClean="0">
                        <a:latin typeface="Cambria Math"/>
                      </a:rPr>
                      <m:t>𝒚</m:t>
                    </m:r>
                    <m:r>
                      <a:rPr lang="id-ID" sz="20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d-ID" sz="20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id-ID" sz="20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id-ID" sz="20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b="1" i="1" smtClean="0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id-ID" sz="20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id-ID" sz="2000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id-ID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id-ID" sz="20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id-ID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id-ID" sz="20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id-ID" sz="2000" b="1" dirty="0" smtClean="0"/>
              </a:p>
              <a:p>
                <a:endParaRPr lang="id-ID" sz="2000" dirty="0" smtClean="0"/>
              </a:p>
              <a:p>
                <a:r>
                  <a:rPr lang="id-ID" sz="2000" dirty="0" smtClean="0"/>
                  <a:t>Misalkan </a:t>
                </a:r>
                <a14:m>
                  <m:oMath xmlns:m="http://schemas.openxmlformats.org/officeDocument/2006/math">
                    <m:r>
                      <a:rPr lang="id-ID" sz="2000" b="1" i="1" smtClean="0">
                        <a:latin typeface="Cambria Math"/>
                      </a:rPr>
                      <m:t>𝒚</m:t>
                    </m:r>
                    <m:r>
                      <a:rPr lang="id-ID" sz="2000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d-ID" sz="20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0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id-ID" sz="2000" b="1" i="1" smtClean="0">
                            <a:latin typeface="Cambria Math"/>
                          </a:rPr>
                          <m:t>𝒓𝒙</m:t>
                        </m:r>
                      </m:sup>
                    </m:sSup>
                  </m:oMath>
                </a14:m>
                <a:endParaRPr lang="id-ID" sz="2000" b="1" i="1" dirty="0"/>
              </a:p>
              <a:p>
                <a:r>
                  <a:rPr lang="id-ID" sz="2000" dirty="0" smtClean="0"/>
                  <a:t>Persamaan nya berubah menjadi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0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000" b="1" i="1" smtClean="0"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id-ID" sz="2000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id-ID" sz="2000" b="1" i="1">
                        <a:latin typeface="Cambria Math"/>
                      </a:rPr>
                      <m:t>+</m:t>
                    </m:r>
                    <m:r>
                      <a:rPr lang="id-ID" sz="2000" b="1" i="1">
                        <a:latin typeface="Cambria Math"/>
                      </a:rPr>
                      <m:t>𝒂𝒓</m:t>
                    </m:r>
                    <m:r>
                      <a:rPr lang="id-ID" sz="2000" b="1" i="1">
                        <a:latin typeface="Cambria Math"/>
                      </a:rPr>
                      <m:t>+</m:t>
                    </m:r>
                    <m:r>
                      <a:rPr lang="id-ID" sz="2000" b="1" i="1">
                        <a:latin typeface="Cambria Math"/>
                      </a:rPr>
                      <m:t>𝒃</m:t>
                    </m:r>
                    <m:r>
                      <a:rPr lang="id-ID" sz="2000" b="1" i="1">
                        <a:latin typeface="Cambria Math"/>
                      </a:rPr>
                      <m:t>=</m:t>
                    </m:r>
                    <m:r>
                      <a:rPr lang="id-ID" sz="2000" b="1" i="1">
                        <a:latin typeface="Cambria Math"/>
                      </a:rPr>
                      <m:t>𝟎</m:t>
                    </m:r>
                  </m:oMath>
                </a14:m>
                <a:r>
                  <a:rPr lang="id-ID" sz="2000" dirty="0" smtClean="0"/>
                  <a:t>, sebuah persamaan kuadrat</a:t>
                </a:r>
                <a:r>
                  <a:rPr lang="id-ID" sz="2000" dirty="0"/>
                  <a:t>. </a:t>
                </a:r>
              </a:p>
              <a:p>
                <a:endParaRPr lang="id-ID" sz="2000" dirty="0" smtClean="0"/>
              </a:p>
              <a:p>
                <a:r>
                  <a:rPr lang="id-ID" sz="2000" dirty="0" smtClean="0"/>
                  <a:t>Jadi </a:t>
                </a:r>
                <a:r>
                  <a:rPr lang="id-ID" sz="2000" dirty="0"/>
                  <a:t>kemungkinan akarnya ada 3 yaitu</a:t>
                </a:r>
                <a:r>
                  <a:rPr lang="id-ID" sz="2000" dirty="0" smtClean="0"/>
                  <a:t>:</a:t>
                </a:r>
              </a:p>
              <a:p>
                <a:endParaRPr lang="id-ID" sz="2000" dirty="0"/>
              </a:p>
              <a:p>
                <a:r>
                  <a:rPr lang="pt-BR" sz="2000" dirty="0"/>
                  <a:t>1. </a:t>
                </a:r>
                <a:r>
                  <a:rPr lang="pt-BR" sz="2000" b="1" dirty="0"/>
                  <a:t>Akar real berbeda</a:t>
                </a:r>
                <a:r>
                  <a:rPr lang="pt-BR" sz="2000" dirty="0"/>
                  <a:t> </a:t>
                </a:r>
                <a:r>
                  <a:rPr lang="pt-BR" sz="2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id-ID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id-ID" sz="20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id-ID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id-ID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 dirty="0" smtClean="0"/>
                  <a:t>; dimana</a:t>
                </a:r>
                <a:r>
                  <a:rPr lang="id-ID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id-ID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id-ID" sz="2000" i="1" smtClean="0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id-ID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id-ID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 dirty="0" smtClean="0"/>
                  <a:t>)</a:t>
                </a:r>
                <a:endParaRPr lang="pt-BR" sz="2000" dirty="0"/>
              </a:p>
              <a:p>
                <a:r>
                  <a:rPr lang="id-ID" sz="2000" dirty="0"/>
                  <a:t>Memiliki solusi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id-ID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id-ID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d-ID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0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id-ID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d-ID" sz="20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id-ID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id-ID" sz="20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id-ID" sz="2000" dirty="0" smtClean="0"/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id-ID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id-ID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d-ID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id-ID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d-ID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id-ID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id-ID" sz="2000" i="1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id-ID" sz="2000" dirty="0" smtClean="0"/>
                  <a:t> dan </a:t>
                </a:r>
                <a:endParaRPr lang="id-ID" sz="2000" dirty="0"/>
              </a:p>
              <a:p>
                <a:r>
                  <a:rPr lang="id-ID" sz="2000" dirty="0"/>
                  <a:t>mempunyai solusi umum </a:t>
                </a:r>
              </a:p>
              <a:p>
                <a14:m>
                  <m:oMath xmlns:m="http://schemas.openxmlformats.org/officeDocument/2006/math">
                    <m:r>
                      <a:rPr lang="id-ID" sz="2000" b="0" i="1">
                        <a:latin typeface="Cambria Math"/>
                      </a:rPr>
                      <m:t>𝑦</m:t>
                    </m:r>
                    <m:r>
                      <a:rPr lang="id-ID" sz="2000" b="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d-ID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b="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id-ID" sz="2000" b="0" i="1">
                            <a:latin typeface="Cambria Math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id-ID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000" b="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id-ID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d-ID" sz="2000" b="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id-ID" sz="2000" b="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id-ID" sz="2000" b="0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id-ID" sz="2000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id-ID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000" b="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id-ID" sz="2000" b="0" i="1">
                            <a:latin typeface="Cambria Math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d-ID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000" b="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id-ID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d-ID" sz="2000" b="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id-ID" sz="2000" b="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id-ID" sz="2000" b="0" i="1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id-ID" sz="2000" dirty="0"/>
                  <a:t> 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62000" y="762000"/>
                <a:ext cx="8065008" cy="4876800"/>
              </a:xfrm>
              <a:blipFill rotWithShape="1">
                <a:blip r:embed="rId5"/>
                <a:stretch>
                  <a:fillRect l="-756" t="-625" b="-1175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576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99"/>
    </mc:Choice>
    <mc:Fallback>
      <p:transition spd="slow" advTm="83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18629" r="23585" b="8320"/>
          <a:stretch/>
        </p:blipFill>
        <p:spPr bwMode="auto">
          <a:xfrm>
            <a:off x="801914" y="685800"/>
            <a:ext cx="7503886" cy="506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799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04"/>
    </mc:Choice>
    <mc:Fallback>
      <p:transition spd="slow" advTm="9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62000" y="533400"/>
                <a:ext cx="8382000" cy="5791200"/>
              </a:xfrm>
            </p:spPr>
            <p:txBody>
              <a:bodyPr>
                <a:normAutofit/>
              </a:bodyPr>
              <a:lstStyle/>
              <a:p>
                <a:r>
                  <a:rPr lang="pt-BR" sz="2400" dirty="0" smtClean="0"/>
                  <a:t>2. </a:t>
                </a:r>
                <a:r>
                  <a:rPr lang="pt-BR" sz="2400" b="1" dirty="0" smtClean="0"/>
                  <a:t>Akar real kembar</a:t>
                </a:r>
                <a:r>
                  <a:rPr lang="pt-BR" sz="2400" dirty="0" smtClean="0"/>
                  <a:t> (</a:t>
                </a:r>
                <a:r>
                  <a:rPr lang="pt-BR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id-ID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id-ID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id-ID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id-ID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; dimana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b="0" i="1" smtClean="0">
                            <a:latin typeface="Cambria Math"/>
                          </a:rPr>
                          <m:t>𝑟</m:t>
                        </m:r>
                        <m:r>
                          <a:rPr lang="id-ID" sz="2400" b="0" i="1" smtClean="0">
                            <a:latin typeface="Cambria Math"/>
                          </a:rPr>
                          <m:t>=</m:t>
                        </m:r>
                        <m:r>
                          <a:rPr lang="id-ID" sz="24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id-ID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id-ID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d-ID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id-ID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</a:p>
              <a:p>
                <a:r>
                  <a:rPr lang="id-ID" sz="2400" dirty="0"/>
                  <a:t>Memiliki solusi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id-ID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id-ID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d-ID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id-ID" sz="2400" b="0" i="1" smtClean="0">
                            <a:latin typeface="Cambria Math"/>
                          </a:rPr>
                          <m:t>𝑟</m:t>
                        </m:r>
                        <m:r>
                          <a:rPr lang="id-ID" sz="2400" i="1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id-ID" sz="2400" dirty="0"/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id-ID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id-ID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d-ID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id-ID" sz="2400" b="0" i="1" smtClean="0">
                            <a:latin typeface="Cambria Math"/>
                          </a:rPr>
                          <m:t>𝑟</m:t>
                        </m:r>
                        <m:r>
                          <a:rPr lang="id-ID" sz="2400" i="1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id-ID" sz="2400" dirty="0"/>
                  <a:t> dan </a:t>
                </a:r>
              </a:p>
              <a:p>
                <a:r>
                  <a:rPr lang="id-ID" sz="2400" dirty="0"/>
                  <a:t>mempunyai solusi umum </a:t>
                </a:r>
              </a:p>
              <a:p>
                <a14:m>
                  <m:oMath xmlns:m="http://schemas.openxmlformats.org/officeDocument/2006/math">
                    <m:r>
                      <a:rPr lang="id-ID" sz="2400" i="1">
                        <a:latin typeface="Cambria Math"/>
                      </a:rPr>
                      <m:t>𝑦</m:t>
                    </m:r>
                    <m:r>
                      <a:rPr lang="id-ID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d-ID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id-ID" sz="2400" i="1">
                            <a:latin typeface="Cambria Math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id-ID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id-ID" sz="2400" b="0" i="1" smtClean="0">
                            <a:latin typeface="Cambria Math"/>
                          </a:rPr>
                          <m:t>𝑟</m:t>
                        </m:r>
                        <m:r>
                          <a:rPr lang="id-ID" sz="2400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id-ID" sz="2400" i="1">
                        <a:latin typeface="Cambria Math"/>
                      </a:rPr>
                      <m:t>+</m:t>
                    </m:r>
                    <m:r>
                      <a:rPr lang="id-ID" sz="2400" b="0" i="1" smtClean="0">
                        <a:latin typeface="Cambria Math"/>
                      </a:rPr>
                      <m:t>𝐶</m:t>
                    </m:r>
                    <m:sSup>
                      <m:sSupPr>
                        <m:ctrlPr>
                          <a:rPr lang="id-ID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id-ID" sz="2400" b="0" i="1" smtClean="0">
                            <a:latin typeface="Cambria Math"/>
                          </a:rPr>
                          <m:t>𝑟</m:t>
                        </m:r>
                        <m:r>
                          <a:rPr lang="id-ID" sz="2400" i="1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id-ID" sz="2400" dirty="0"/>
                  <a:t> </a:t>
                </a:r>
                <a:endParaRPr lang="id-ID" sz="2400" dirty="0" smtClean="0"/>
              </a:p>
              <a:p>
                <a:endParaRPr lang="es-ES" sz="2400" dirty="0"/>
              </a:p>
              <a:p>
                <a:r>
                  <a:rPr lang="pl-PL" sz="2400" dirty="0"/>
                  <a:t>3. </a:t>
                </a:r>
                <a:r>
                  <a:rPr lang="pl-PL" sz="2400" b="1" dirty="0"/>
                  <a:t>Akar kompleks kojugate</a:t>
                </a:r>
                <a:r>
                  <a:rPr lang="pl-PL" sz="2400" dirty="0"/>
                  <a:t> </a:t>
                </a:r>
                <a:r>
                  <a:rPr lang="pl-PL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id-ID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sz="2400" dirty="0" smtClean="0"/>
                  <a:t>= </a:t>
                </a:r>
                <a:r>
                  <a:rPr lang="pl-PL" sz="2400" i="1" dirty="0"/>
                  <a:t>u + wi,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id-ID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sz="2400" i="1" dirty="0"/>
                  <a:t>= u –wi</a:t>
                </a:r>
                <a:r>
                  <a:rPr lang="pl-PL" sz="2400" dirty="0"/>
                  <a:t>)</a:t>
                </a:r>
              </a:p>
              <a:p>
                <a:r>
                  <a:rPr lang="id-ID" sz="2400" dirty="0"/>
                  <a:t>Memiliki solusi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id-ID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id-ID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id-ID" sz="2400" b="0" i="1" smtClean="0">
                            <a:latin typeface="Cambria Math"/>
                          </a:rPr>
                          <m:t>𝑢</m:t>
                        </m:r>
                        <m:r>
                          <a:rPr lang="id-ID" sz="2400" i="1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id-ID" sz="2400" i="1" dirty="0" smtClean="0"/>
                  <a:t> </a:t>
                </a:r>
                <a:r>
                  <a:rPr lang="id-ID" sz="2400" dirty="0" smtClean="0"/>
                  <a:t>cos </a:t>
                </a:r>
                <a:r>
                  <a:rPr lang="id-ID" sz="2400" i="1" dirty="0"/>
                  <a:t>wx</a:t>
                </a:r>
                <a:r>
                  <a:rPr lang="id-ID" sz="2400" dirty="0"/>
                  <a:t>; dan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id-ID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id-ID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id-ID" sz="2400" b="0" i="1" smtClean="0">
                            <a:latin typeface="Cambria Math"/>
                          </a:rPr>
                          <m:t>𝑢</m:t>
                        </m:r>
                        <m:r>
                          <a:rPr lang="id-ID" sz="2400" i="1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id-ID" sz="2400" dirty="0" smtClean="0"/>
                  <a:t> </a:t>
                </a:r>
                <a:r>
                  <a:rPr lang="id-ID" sz="2400" dirty="0"/>
                  <a:t>sin </a:t>
                </a:r>
                <a:r>
                  <a:rPr lang="id-ID" sz="2400" i="1" dirty="0" smtClean="0"/>
                  <a:t>wx </a:t>
                </a:r>
                <a:r>
                  <a:rPr lang="id-ID" sz="2400" dirty="0" smtClean="0"/>
                  <a:t>dan </a:t>
                </a:r>
                <a:r>
                  <a:rPr lang="id-ID" sz="2400" dirty="0"/>
                  <a:t>mempunyai solusi umum </a:t>
                </a:r>
              </a:p>
              <a:p>
                <a14:m>
                  <m:oMath xmlns:m="http://schemas.openxmlformats.org/officeDocument/2006/math">
                    <m:r>
                      <a:rPr lang="id-ID" sz="24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id-ID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id-ID" sz="2400" i="1">
                            <a:latin typeface="Cambria Math"/>
                          </a:rPr>
                          <m:t>𝑢𝑥</m:t>
                        </m:r>
                      </m:sup>
                    </m:sSup>
                  </m:oMath>
                </a14:m>
                <a:r>
                  <a:rPr lang="es-E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id-ID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400" dirty="0"/>
                  <a:t> </a:t>
                </a:r>
                <a:r>
                  <a:rPr lang="es-ES" sz="2400" dirty="0" err="1" smtClean="0"/>
                  <a:t>cos</a:t>
                </a:r>
                <a:r>
                  <a:rPr lang="es-ES" sz="2400" dirty="0" smtClean="0"/>
                  <a:t> </a:t>
                </a:r>
                <a:r>
                  <a:rPr lang="es-ES" sz="2400" i="1" dirty="0" err="1"/>
                  <a:t>wx</a:t>
                </a:r>
                <a:r>
                  <a:rPr lang="es-ES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id-ID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id-ID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s-ES" sz="2400" dirty="0"/>
                  <a:t>sin </a:t>
                </a:r>
                <a:r>
                  <a:rPr lang="es-ES" sz="2400" i="1" dirty="0" err="1"/>
                  <a:t>wx</a:t>
                </a:r>
                <a:r>
                  <a:rPr lang="es-ES" sz="2400" dirty="0" smtClean="0"/>
                  <a:t>)</a:t>
                </a:r>
                <a:endParaRPr lang="id-ID" sz="2400" dirty="0" smtClean="0"/>
              </a:p>
              <a:p>
                <a:endParaRPr lang="id-ID" sz="2400" dirty="0"/>
              </a:p>
              <a:p>
                <a:r>
                  <a:rPr lang="id-ID" sz="2400" dirty="0" smtClean="0"/>
                  <a:t>Rumus menentukan akar-akar kuadrat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d-ID" sz="24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id-ID" sz="2400" b="0" i="1" smtClean="0">
                            <a:latin typeface="Cambria Math"/>
                          </a:rPr>
                          <m:t>1,2</m:t>
                        </m:r>
                      </m:sub>
                    </m:sSub>
                    <m:r>
                      <a:rPr lang="id-ID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d-ID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id-ID" sz="2400" b="0" i="1" smtClean="0">
                            <a:latin typeface="Cambria Math"/>
                          </a:rPr>
                          <m:t>−</m:t>
                        </m:r>
                        <m:r>
                          <a:rPr lang="id-ID" sz="2400" b="0" i="1" smtClean="0">
                            <a:latin typeface="Cambria Math"/>
                          </a:rPr>
                          <m:t>𝑏</m:t>
                        </m:r>
                        <m:r>
                          <a:rPr lang="id-ID" sz="2400" b="0" i="1" smtClean="0">
                            <a:latin typeface="Cambria Math"/>
                            <a:ea typeface="Cambria Math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id-ID" sz="2400" b="0" i="1" smtClean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id-ID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id-ID" sz="2400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id-ID" sz="24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id-ID" sz="2400" b="0" i="1" smtClean="0">
                                <a:latin typeface="Cambria Math"/>
                                <a:ea typeface="Cambria Math"/>
                              </a:rPr>
                              <m:t>−4</m:t>
                            </m:r>
                            <m:r>
                              <a:rPr lang="id-ID" sz="2400" b="0" i="1" smtClean="0">
                                <a:latin typeface="Cambria Math"/>
                                <a:ea typeface="Cambria Math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id-ID" sz="2400" b="0" i="1" smtClean="0">
                            <a:latin typeface="Cambria Math"/>
                          </a:rPr>
                          <m:t>2</m:t>
                        </m:r>
                        <m:r>
                          <a:rPr lang="id-ID" sz="2400" b="0" i="1" smtClean="0">
                            <a:latin typeface="Cambria Math"/>
                          </a:rPr>
                          <m:t>𝑎</m:t>
                        </m:r>
                      </m:den>
                    </m:f>
                  </m:oMath>
                </a14:m>
                <a:endParaRPr lang="id-ID" sz="24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62000" y="533400"/>
                <a:ext cx="8382000" cy="5791200"/>
              </a:xfrm>
              <a:blipFill rotWithShape="1">
                <a:blip r:embed="rId5"/>
                <a:stretch>
                  <a:fillRect l="-1091" t="-84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179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37"/>
    </mc:Choice>
    <mc:Fallback>
      <p:transition spd="slow" advTm="71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9" t="19257" r="23141" b="5808"/>
          <a:stretch/>
        </p:blipFill>
        <p:spPr bwMode="auto">
          <a:xfrm>
            <a:off x="762000" y="609600"/>
            <a:ext cx="7576457" cy="5196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207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18"/>
    </mc:Choice>
    <mc:Fallback>
      <p:transition spd="slow" advTm="6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18838" r="23698" b="6018"/>
          <a:stretch/>
        </p:blipFill>
        <p:spPr bwMode="auto">
          <a:xfrm>
            <a:off x="762000" y="533400"/>
            <a:ext cx="7688942" cy="5370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103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80"/>
    </mc:Choice>
    <mc:Fallback>
      <p:transition spd="slow" advTm="28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400" dirty="0" smtClean="0"/>
              <a:t>3. Metode </a:t>
            </a:r>
            <a:r>
              <a:rPr lang="id-ID" sz="4400" dirty="0"/>
              <a:t>Koefisien tak tentu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72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0"/>
    </mc:Choice>
    <mc:Fallback>
      <p:transition spd="slow" advTm="7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685800"/>
            <a:ext cx="6781800" cy="1600200"/>
          </a:xfrm>
        </p:spPr>
        <p:txBody>
          <a:bodyPr>
            <a:normAutofit/>
          </a:bodyPr>
          <a:lstStyle/>
          <a:p>
            <a:r>
              <a:rPr lang="id-ID" sz="2800" dirty="0"/>
              <a:t>Metode Koefisien tak tentu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62000" y="1143000"/>
                <a:ext cx="7696200" cy="39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d-ID" dirty="0" smtClean="0"/>
                  <a:t>Pilihlah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id-ID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d-ID" dirty="0" smtClean="0"/>
                  <a:t> </a:t>
                </a:r>
                <a:r>
                  <a:rPr lang="id-ID" dirty="0"/>
                  <a:t>yang serupa dengan r(x), lalu </a:t>
                </a:r>
                <a:r>
                  <a:rPr lang="id-ID" dirty="0" smtClean="0"/>
                  <a:t>substitusikan ke </a:t>
                </a:r>
                <a:r>
                  <a:rPr lang="id-ID" dirty="0"/>
                  <a:t>dalam persamaan.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143000"/>
                <a:ext cx="7696200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633" t="-7813" b="-1718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1" t="43328" r="27602" b="19205"/>
          <a:stretch/>
        </p:blipFill>
        <p:spPr bwMode="auto">
          <a:xfrm>
            <a:off x="839114" y="1533748"/>
            <a:ext cx="7314286" cy="3095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04478" y="4876800"/>
                <a:ext cx="7923886" cy="946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d-ID" dirty="0" smtClean="0"/>
                  <a:t>Ctt: Solusi Parsial tidak boleh muncul pada solusi homogennya.</a:t>
                </a:r>
              </a:p>
              <a:p>
                <a:r>
                  <a:rPr lang="sv-SE" dirty="0"/>
                  <a:t>Jika hal ini terjadi, kalikan solusi khususnya dengan faktor </a:t>
                </a:r>
                <a:r>
                  <a:rPr lang="sv-SE" dirty="0" smtClean="0"/>
                  <a:t>x</a:t>
                </a:r>
                <a:r>
                  <a:rPr lang="id-ID" dirty="0" smtClean="0"/>
                  <a:t> atau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id-ID" dirty="0" smtClean="0"/>
                  <a:t> </a:t>
                </a:r>
                <a:r>
                  <a:rPr lang="id-ID" dirty="0"/>
                  <a:t>sehingga tidak memuat lagi solusi homogennya.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78" y="4876800"/>
                <a:ext cx="7923886" cy="946991"/>
              </a:xfrm>
              <a:prstGeom prst="rect">
                <a:avLst/>
              </a:prstGeom>
              <a:blipFill rotWithShape="1">
                <a:blip r:embed="rId7"/>
                <a:stretch>
                  <a:fillRect l="-692" t="-3226" r="-308" b="-709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990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20"/>
    </mc:Choice>
    <mc:Fallback>
      <p:transition spd="slow" advTm="30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7000" y="5715000"/>
            <a:ext cx="1905000" cy="381000"/>
          </a:xfrm>
        </p:spPr>
        <p:txBody>
          <a:bodyPr/>
          <a:lstStyle/>
          <a:p>
            <a:r>
              <a:rPr lang="id-ID" sz="1400" dirty="0" smtClean="0"/>
              <a:t>Nadia Nurudini, M.Pd</a:t>
            </a:r>
            <a:endParaRPr lang="id-ID" sz="14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838200" y="3810000"/>
            <a:ext cx="7543800" cy="1524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8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2400" dirty="0" smtClean="0"/>
              <a:t>1.  Trayektori ortogonal suatu kurva.</a:t>
            </a:r>
            <a:br>
              <a:rPr lang="id-ID" sz="2400" dirty="0" smtClean="0"/>
            </a:br>
            <a:r>
              <a:rPr lang="id-ID" sz="2400" dirty="0" smtClean="0"/>
              <a:t>2.  PDB orde dua homogen.</a:t>
            </a:r>
            <a:br>
              <a:rPr lang="id-ID" sz="2400" dirty="0" smtClean="0"/>
            </a:br>
            <a:r>
              <a:rPr lang="id-ID" sz="2400" dirty="0" smtClean="0"/>
              <a:t>3.  Metode koefisien tak tentu untuk  solusi PDB orde dua.</a:t>
            </a:r>
            <a:endParaRPr lang="id-ID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192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29"/>
    </mc:Choice>
    <mc:Fallback>
      <p:transition spd="slow" advTm="24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9" t="33700" r="32176" b="6437"/>
          <a:stretch/>
        </p:blipFill>
        <p:spPr bwMode="auto">
          <a:xfrm>
            <a:off x="1295400" y="1253836"/>
            <a:ext cx="6800682" cy="475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061" y="577334"/>
            <a:ext cx="124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Contoh:</a:t>
            </a:r>
            <a:endParaRPr lang="id-ID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319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40"/>
    </mc:Choice>
    <mc:Fallback>
      <p:transition spd="slow" advTm="112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31606" r="32176" b="6436"/>
          <a:stretch/>
        </p:blipFill>
        <p:spPr bwMode="auto">
          <a:xfrm>
            <a:off x="1143000" y="762000"/>
            <a:ext cx="7000101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8132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83"/>
    </mc:Choice>
    <mc:Fallback>
      <p:transition spd="slow" advTm="20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990600" cy="457200"/>
          </a:xfrm>
        </p:spPr>
        <p:txBody>
          <a:bodyPr>
            <a:normAutofit/>
          </a:bodyPr>
          <a:lstStyle/>
          <a:p>
            <a:r>
              <a:rPr lang="id-ID" sz="1800" dirty="0" smtClean="0"/>
              <a:t>Soal</a:t>
            </a:r>
            <a:endParaRPr lang="id-ID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762000"/>
            <a:ext cx="6004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Tentukan Trayektori Ortogonal pada persamaan kurva berikut, </a:t>
            </a:r>
          </a:p>
          <a:p>
            <a:r>
              <a:rPr lang="id-ID" dirty="0" smtClean="0"/>
              <a:t>kemudian gambarkan grafik kurva-kurva tersebut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1371600"/>
                <a:ext cx="184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1.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id-ID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=2</m:t>
                    </m:r>
                    <m:r>
                      <a:rPr lang="id-ID" b="0" i="1" smtClean="0">
                        <a:latin typeface="Cambria Math"/>
                      </a:rPr>
                      <m:t>𝑐𝑥</m:t>
                    </m:r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371600"/>
                <a:ext cx="184890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640" t="-8197" b="-2459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4720" y="1764580"/>
                <a:ext cx="1107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2. </a:t>
                </a:r>
                <a14:m>
                  <m:oMath xmlns:m="http://schemas.openxmlformats.org/officeDocument/2006/math">
                    <m:r>
                      <a:rPr lang="id-ID" i="1" smtClean="0">
                        <a:latin typeface="Cambria Math"/>
                      </a:rPr>
                      <m:t>𝑦</m:t>
                    </m:r>
                    <m:r>
                      <a:rPr lang="id-ID" b="0" i="1" smtClean="0">
                        <a:latin typeface="Cambria Math"/>
                      </a:rPr>
                      <m:t>=</m:t>
                    </m:r>
                    <m:r>
                      <a:rPr lang="id-ID" b="0" i="1" smtClean="0">
                        <a:latin typeface="Cambria Math"/>
                      </a:rPr>
                      <m:t>𝑘𝑥</m:t>
                    </m:r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20" y="1764580"/>
                <a:ext cx="110773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396" t="-8197" b="-2459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14400" y="2133912"/>
                <a:ext cx="1342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=</m:t>
                    </m:r>
                    <m:r>
                      <a:rPr lang="id-ID" b="0" i="1" smtClean="0">
                        <a:latin typeface="Cambria Math"/>
                      </a:rPr>
                      <m:t>𝑘</m:t>
                    </m:r>
                    <m:sSup>
                      <m:sSupPr>
                        <m:ctrlPr>
                          <a:rPr lang="id-ID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133912"/>
                <a:ext cx="134209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36" t="-8197" b="-2459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4400" y="2503244"/>
                <a:ext cx="15330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4. </a:t>
                </a:r>
                <a14:m>
                  <m:oMath xmlns:m="http://schemas.openxmlformats.org/officeDocument/2006/math">
                    <m:r>
                      <a:rPr lang="id-ID" i="1" smtClean="0">
                        <a:latin typeface="Cambria Math"/>
                      </a:rPr>
                      <m:t>𝑦</m:t>
                    </m:r>
                    <m:r>
                      <a:rPr lang="id-ID" b="0" i="1" smtClean="0">
                        <a:latin typeface="Cambria Math"/>
                      </a:rPr>
                      <m:t>=2</m:t>
                    </m:r>
                    <m:r>
                      <a:rPr lang="id-ID" b="0" i="1" smtClean="0">
                        <a:latin typeface="Cambria Math"/>
                      </a:rPr>
                      <m:t>𝑥</m:t>
                    </m:r>
                    <m:r>
                      <a:rPr lang="id-ID" b="0" i="1" smtClean="0">
                        <a:latin typeface="Cambria Math"/>
                      </a:rPr>
                      <m:t>+</m:t>
                    </m:r>
                    <m:r>
                      <a:rPr lang="id-ID" b="0" i="1" smtClean="0">
                        <a:latin typeface="Cambria Math"/>
                      </a:rPr>
                      <m:t>𝐶</m:t>
                    </m:r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503244"/>
                <a:ext cx="1533048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187" t="-8333" b="-26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95927" y="3096877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Carilah solusi dari persamaan berikut: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14400" y="3466209"/>
                <a:ext cx="2213235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5.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"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+5</m:t>
                    </m:r>
                    <m:sSup>
                      <m:sSupPr>
                        <m:ctrlPr>
                          <a:rPr lang="id-ID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+6</m:t>
                    </m:r>
                    <m:r>
                      <a:rPr lang="id-ID" b="0" i="1" smtClean="0">
                        <a:latin typeface="Cambria Math"/>
                      </a:rPr>
                      <m:t>𝑦</m:t>
                    </m:r>
                    <m:r>
                      <a:rPr lang="id-ID" b="0" i="1" smtClean="0">
                        <a:latin typeface="Cambria Math"/>
                      </a:rPr>
                      <m:t>=0</m:t>
                    </m:r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466209"/>
                <a:ext cx="2213235" cy="379656"/>
              </a:xfrm>
              <a:prstGeom prst="rect">
                <a:avLst/>
              </a:prstGeom>
              <a:blipFill rotWithShape="1">
                <a:blip r:embed="rId8"/>
                <a:stretch>
                  <a:fillRect l="-2204" t="-4839" b="-258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14720" y="3886200"/>
                <a:ext cx="2213235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6.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"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+6</m:t>
                    </m:r>
                    <m:sSup>
                      <m:sSupPr>
                        <m:ctrlPr>
                          <a:rPr lang="id-ID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+9</m:t>
                    </m:r>
                    <m:r>
                      <a:rPr lang="id-ID" b="0" i="1" smtClean="0">
                        <a:latin typeface="Cambria Math"/>
                      </a:rPr>
                      <m:t>𝑦</m:t>
                    </m:r>
                    <m:r>
                      <a:rPr lang="id-ID" b="0" i="1" smtClean="0">
                        <a:latin typeface="Cambria Math"/>
                      </a:rPr>
                      <m:t>=0</m:t>
                    </m:r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20" y="3886200"/>
                <a:ext cx="2213235" cy="379656"/>
              </a:xfrm>
              <a:prstGeom prst="rect">
                <a:avLst/>
              </a:prstGeom>
              <a:blipFill rotWithShape="1">
                <a:blip r:embed="rId9"/>
                <a:stretch>
                  <a:fillRect l="-2204" t="-4839" b="-2419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14400" y="4340772"/>
                <a:ext cx="2213235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7.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"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−4</m:t>
                    </m:r>
                    <m:sSup>
                      <m:sSupPr>
                        <m:ctrlPr>
                          <a:rPr lang="id-ID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+5</m:t>
                    </m:r>
                    <m:r>
                      <a:rPr lang="id-ID" b="0" i="1" smtClean="0">
                        <a:latin typeface="Cambria Math"/>
                      </a:rPr>
                      <m:t>𝑦</m:t>
                    </m:r>
                    <m:r>
                      <a:rPr lang="id-ID" b="0" i="1" smtClean="0">
                        <a:latin typeface="Cambria Math"/>
                      </a:rPr>
                      <m:t>=0</m:t>
                    </m:r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340772"/>
                <a:ext cx="2213235" cy="379656"/>
              </a:xfrm>
              <a:prstGeom prst="rect">
                <a:avLst/>
              </a:prstGeom>
              <a:blipFill rotWithShape="1">
                <a:blip r:embed="rId10"/>
                <a:stretch>
                  <a:fillRect l="-2204" t="-4839" b="-258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4720" y="4715173"/>
                <a:ext cx="2446439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8.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"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−3</m:t>
                    </m:r>
                    <m:sSup>
                      <m:sSupPr>
                        <m:ctrlPr>
                          <a:rPr lang="id-ID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−4</m:t>
                    </m:r>
                    <m:r>
                      <a:rPr lang="id-ID" b="0" i="1" smtClean="0">
                        <a:latin typeface="Cambria Math"/>
                      </a:rPr>
                      <m:t>𝑦</m:t>
                    </m:r>
                    <m:r>
                      <a:rPr lang="id-ID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d-ID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−</m:t>
                        </m:r>
                        <m:r>
                          <a:rPr lang="id-ID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20" y="4715173"/>
                <a:ext cx="2446439" cy="379656"/>
              </a:xfrm>
              <a:prstGeom prst="rect">
                <a:avLst/>
              </a:prstGeom>
              <a:blipFill rotWithShape="1">
                <a:blip r:embed="rId11"/>
                <a:stretch>
                  <a:fillRect l="-1995" t="-4762" b="-2381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33510" y="5125016"/>
                <a:ext cx="2422394" cy="656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9.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"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−4</m:t>
                    </m:r>
                    <m:sSup>
                      <m:sSupPr>
                        <m:ctrlPr>
                          <a:rPr lang="id-ID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id-ID" b="0" i="1" smtClean="0">
                        <a:latin typeface="Cambria Math"/>
                      </a:rPr>
                      <m:t>+4</m:t>
                    </m:r>
                    <m:r>
                      <a:rPr lang="id-ID" b="0" i="1" smtClean="0">
                        <a:latin typeface="Cambria Math"/>
                      </a:rPr>
                      <m:t>𝑦</m:t>
                    </m:r>
                    <m:r>
                      <a:rPr lang="id-ID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d-ID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2</m:t>
                        </m:r>
                        <m:r>
                          <a:rPr lang="id-ID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id-ID" dirty="0"/>
              </a:p>
              <a:p>
                <a:endParaRPr lang="id-ID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10" y="5125016"/>
                <a:ext cx="2422394" cy="656655"/>
              </a:xfrm>
              <a:prstGeom prst="rect">
                <a:avLst/>
              </a:prstGeom>
              <a:blipFill rotWithShape="1">
                <a:blip r:embed="rId12"/>
                <a:stretch>
                  <a:fillRect l="-2010" t="-280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5562600"/>
                <a:ext cx="2204450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d-ID" dirty="0" smtClean="0"/>
                  <a:t>10.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b="0" i="1" smtClean="0">
                            <a:latin typeface="Cambria Math"/>
                          </a:rPr>
                          <m:t>"</m:t>
                        </m:r>
                      </m:sup>
                    </m:sSup>
                    <m:r>
                      <a:rPr lang="id-ID" b="0" i="0" smtClean="0">
                        <a:latin typeface="Cambria Math"/>
                      </a:rPr>
                      <m:t>+4</m:t>
                    </m:r>
                    <m:r>
                      <m:rPr>
                        <m:sty m:val="p"/>
                      </m:rPr>
                      <a:rPr lang="id-ID" b="0" i="0" smtClean="0">
                        <a:latin typeface="Cambria Math"/>
                      </a:rPr>
                      <m:t>y</m:t>
                    </m:r>
                    <m:r>
                      <a:rPr lang="id-ID" b="0" i="0" smtClean="0">
                        <a:latin typeface="Cambria Math"/>
                      </a:rPr>
                      <m:t>=2 </m:t>
                    </m:r>
                    <m:r>
                      <m:rPr>
                        <m:sty m:val="p"/>
                      </m:rPr>
                      <a:rPr lang="id-ID" b="0" i="0" smtClean="0">
                        <a:latin typeface="Cambria Math"/>
                      </a:rPr>
                      <m:t>sin</m:t>
                    </m:r>
                    <m:r>
                      <a:rPr lang="id-ID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id-ID" b="0" i="0" smtClean="0">
                        <a:latin typeface="Cambria Math"/>
                      </a:rPr>
                      <m:t>x</m:t>
                    </m:r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62600"/>
                <a:ext cx="2204450" cy="379656"/>
              </a:xfrm>
              <a:prstGeom prst="rect">
                <a:avLst/>
              </a:prstGeom>
              <a:blipFill rotWithShape="1">
                <a:blip r:embed="rId13"/>
                <a:stretch>
                  <a:fillRect l="-2493" t="-4839" b="-2419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23"/>
    </mc:Choice>
    <mc:Fallback>
      <p:transition spd="slow" advTm="49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1.  </a:t>
            </a:r>
            <a:r>
              <a:rPr lang="id-ID" dirty="0" smtClean="0"/>
              <a:t>Trayektori </a:t>
            </a:r>
            <a:r>
              <a:rPr lang="id-ID" dirty="0"/>
              <a:t>ortogonal suatu kurva.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1"/>
    </mc:Choice>
    <mc:Fallback>
      <p:transition spd="slow" advTm="8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800" dirty="0"/>
              <a:t/>
            </a:r>
            <a:br>
              <a:rPr lang="id-ID" sz="2800" dirty="0"/>
            </a:br>
            <a:endParaRPr lang="id-ID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50392" y="1524000"/>
            <a:ext cx="7391400" cy="4038600"/>
          </a:xfrm>
        </p:spPr>
        <p:txBody>
          <a:bodyPr>
            <a:normAutofit/>
          </a:bodyPr>
          <a:lstStyle/>
          <a:p>
            <a:r>
              <a:rPr lang="id-ID" sz="2400" dirty="0"/>
              <a:t/>
            </a:r>
            <a:br>
              <a:rPr lang="id-ID" sz="2400" dirty="0"/>
            </a:br>
            <a:r>
              <a:rPr lang="id-ID" sz="2400" dirty="0"/>
              <a:t>Tujuan Instruksional Khusus:</a:t>
            </a:r>
            <a:br>
              <a:rPr lang="id-ID" sz="2400" dirty="0"/>
            </a:br>
            <a:r>
              <a:rPr lang="id-ID" sz="2400" dirty="0" smtClean="0"/>
              <a:t>-Mahasiswa </a:t>
            </a:r>
            <a:r>
              <a:rPr lang="id-ID" sz="2400" dirty="0"/>
              <a:t>dapat memahami definisi trajektori orthogonal</a:t>
            </a:r>
            <a:br>
              <a:rPr lang="id-ID" sz="2400" dirty="0"/>
            </a:br>
            <a:r>
              <a:rPr lang="id-ID" sz="2400" dirty="0" smtClean="0"/>
              <a:t>-Mahasiswa </a:t>
            </a:r>
            <a:r>
              <a:rPr lang="id-ID" sz="2400" dirty="0"/>
              <a:t>dapat menentukan persamaan kurva trajektori orthogonal</a:t>
            </a:r>
            <a:br>
              <a:rPr lang="id-ID" sz="2400" dirty="0"/>
            </a:br>
            <a:r>
              <a:rPr lang="id-ID" sz="2400" dirty="0" smtClean="0"/>
              <a:t>-Mahasiswa </a:t>
            </a:r>
            <a:r>
              <a:rPr lang="id-ID" sz="2400" dirty="0"/>
              <a:t>dapat membuat program Matlab untuk menggambar kurva dan </a:t>
            </a:r>
            <a:r>
              <a:rPr lang="id-ID" sz="2400" dirty="0" smtClean="0"/>
              <a:t>menentukan persamaan </a:t>
            </a:r>
            <a:r>
              <a:rPr lang="id-ID" sz="2400" dirty="0"/>
              <a:t>kurva trajektori ortogonal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838200" y="1066800"/>
            <a:ext cx="4267200" cy="533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3200" dirty="0" smtClean="0"/>
              <a:t>Trayektori Ortogonal</a:t>
            </a:r>
            <a:br>
              <a:rPr lang="id-ID" sz="3200" dirty="0" smtClean="0"/>
            </a:br>
            <a:r>
              <a:rPr lang="id-ID" sz="3200" dirty="0" smtClean="0"/>
              <a:t> </a:t>
            </a:r>
            <a:endParaRPr lang="id-ID" sz="32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083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91"/>
    </mc:Choice>
    <mc:Fallback>
      <p:transition spd="slow" advTm="52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440" y="1295400"/>
            <a:ext cx="7833360" cy="804862"/>
          </a:xfrm>
        </p:spPr>
        <p:txBody>
          <a:bodyPr/>
          <a:lstStyle/>
          <a:p>
            <a:r>
              <a:rPr lang="id-ID" dirty="0"/>
              <a:t>Himpunan kurva yang memotong tegak lurus terhadap himpunan kurva yang diketahui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8200" y="685800"/>
            <a:ext cx="4788408" cy="8048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3200" dirty="0" smtClean="0"/>
              <a:t>Definisi Trayekti Ortogonal</a:t>
            </a:r>
          </a:p>
          <a:p>
            <a:endParaRPr lang="id-ID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2057400"/>
            <a:ext cx="2819400" cy="313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74716" y="2057400"/>
                <a:ext cx="104541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/>
                        </a:rPr>
                        <m:t>𝑦</m:t>
                      </m:r>
                      <m:r>
                        <a:rPr lang="id-ID" i="1">
                          <a:latin typeface="Cambria Math"/>
                        </a:rPr>
                        <m:t>=</m:t>
                      </m:r>
                      <m:r>
                        <a:rPr lang="id-ID" i="1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id-ID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id-ID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16" y="2057400"/>
                <a:ext cx="1045414" cy="375552"/>
              </a:xfrm>
              <a:prstGeom prst="rect">
                <a:avLst/>
              </a:prstGeom>
              <a:blipFill rotWithShape="1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473034" y="2432952"/>
            <a:ext cx="215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A konstanta sebarang</a:t>
            </a:r>
          </a:p>
          <a:p>
            <a:endParaRPr lang="id-ID" dirty="0"/>
          </a:p>
        </p:txBody>
      </p:sp>
      <p:sp>
        <p:nvSpPr>
          <p:cNvPr id="9" name="TextBox 8"/>
          <p:cNvSpPr txBox="1"/>
          <p:nvPr/>
        </p:nvSpPr>
        <p:spPr>
          <a:xfrm>
            <a:off x="4497889" y="2830680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Semakin </a:t>
            </a:r>
            <a:r>
              <a:rPr lang="id-ID" dirty="0"/>
              <a:t>besar konstanta, </a:t>
            </a:r>
            <a:endParaRPr lang="id-ID" dirty="0" smtClean="0"/>
          </a:p>
          <a:p>
            <a:r>
              <a:rPr lang="id-ID" dirty="0" smtClean="0"/>
              <a:t>maka </a:t>
            </a:r>
            <a:r>
              <a:rPr lang="id-ID" dirty="0"/>
              <a:t>akan semakin mendekati y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5800" y="3477011"/>
            <a:ext cx="1540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Syarat </a:t>
            </a:r>
          </a:p>
          <a:p>
            <a:endParaRPr lang="id-ID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34000" y="3583305"/>
            <a:ext cx="150495" cy="150495"/>
            <a:chOff x="0" y="0"/>
            <a:chExt cx="150495" cy="15107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71562" y="0"/>
              <a:ext cx="0" cy="1431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0" y="151075"/>
              <a:ext cx="15049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95800" y="4191000"/>
                <a:ext cx="1742785" cy="665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id-ID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id-ID" i="1">
                          <a:latin typeface="Cambria Math"/>
                        </a:rPr>
                        <m:t>∙−</m:t>
                      </m:r>
                      <m:f>
                        <m:fPr>
                          <m:ctrlPr>
                            <a:rPr lang="id-ID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/>
                            </a:rPr>
                            <m:t>𝑑𝑥</m:t>
                          </m:r>
                        </m:num>
                        <m:den>
                          <m:r>
                            <a:rPr lang="id-ID" i="1">
                              <a:latin typeface="Cambria Math"/>
                            </a:rPr>
                            <m:t>𝑑𝑦</m:t>
                          </m:r>
                        </m:den>
                      </m:f>
                      <m:r>
                        <a:rPr lang="id-ID" i="1">
                          <a:latin typeface="Cambria Math"/>
                        </a:rPr>
                        <m:t>=−1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191000"/>
                <a:ext cx="1742785" cy="66556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495800" y="3808718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Hasil kali gradien = -1</a:t>
            </a:r>
          </a:p>
          <a:p>
            <a:endParaRPr lang="id-ID" dirty="0"/>
          </a:p>
        </p:txBody>
      </p:sp>
      <p:cxnSp>
        <p:nvCxnSpPr>
          <p:cNvPr id="16" name="Curved Connector 15"/>
          <p:cNvCxnSpPr/>
          <p:nvPr/>
        </p:nvCxnSpPr>
        <p:spPr>
          <a:xfrm rot="16200000" flipH="1">
            <a:off x="4763426" y="4947690"/>
            <a:ext cx="467995" cy="28575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>
            <a:off x="5636260" y="4742903"/>
            <a:ext cx="612140" cy="33337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412" y="5332817"/>
            <a:ext cx="1393852" cy="57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 Box 8"/>
          <p:cNvSpPr txBox="1"/>
          <p:nvPr/>
        </p:nvSpPr>
        <p:spPr>
          <a:xfrm>
            <a:off x="6337908" y="4954301"/>
            <a:ext cx="1358292" cy="4845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id-ID" sz="1200" dirty="0">
                <a:effectLst/>
                <a:ea typeface="Calibri"/>
                <a:cs typeface="Arial"/>
              </a:rPr>
              <a:t>Gradien trayekti ortogonal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23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633"/>
    </mc:Choice>
    <mc:Fallback>
      <p:transition spd="slow" advTm="173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5" grpId="0"/>
      <p:bldP spid="6" grpId="0"/>
      <p:bldP spid="7" grpId="0"/>
      <p:bldP spid="9" grpId="0"/>
      <p:bldP spid="8" grpId="0"/>
      <p:bldP spid="10" grpId="0"/>
      <p:bldP spid="14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762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Contoh: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6800" y="1143000"/>
                <a:ext cx="5059847" cy="954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/>
                  <a:t>Diberikan keluarga kurva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/>
                      </a:rPr>
                      <m:t>𝑦</m:t>
                    </m:r>
                    <m:r>
                      <a:rPr lang="id-ID" i="1">
                        <a:latin typeface="Cambria Math"/>
                      </a:rPr>
                      <m:t>=</m:t>
                    </m:r>
                    <m:r>
                      <a:rPr lang="id-ID" i="1">
                        <a:latin typeface="Cambria Math"/>
                      </a:rPr>
                      <m:t>𝑚𝑥</m:t>
                    </m:r>
                  </m:oMath>
                </a14:m>
                <a:r>
                  <a:rPr lang="id-ID" dirty="0"/>
                  <a:t> dan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id-ID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id-ID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id-ID" dirty="0" smtClean="0"/>
              </a:p>
              <a:p>
                <a:r>
                  <a:rPr lang="id-ID" dirty="0" smtClean="0"/>
                  <a:t>yang </a:t>
                </a:r>
                <a:r>
                  <a:rPr lang="id-ID" dirty="0"/>
                  <a:t>disajikan pada satu sistem koordinat kartesius</a:t>
                </a:r>
              </a:p>
              <a:p>
                <a:endParaRPr lang="id-ID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143000"/>
                <a:ext cx="5059847" cy="954364"/>
              </a:xfrm>
              <a:prstGeom prst="rect">
                <a:avLst/>
              </a:prstGeom>
              <a:blipFill rotWithShape="1">
                <a:blip r:embed="rId5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66800" y="2097364"/>
            <a:ext cx="3602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seperti tampak pada Gambar berikut.</a:t>
            </a:r>
          </a:p>
          <a:p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76" y="2590800"/>
            <a:ext cx="2821983" cy="280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27895" y="5510074"/>
                <a:ext cx="4130105" cy="67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/>
                  <a:t>Keluarga kurva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/>
                      </a:rPr>
                      <m:t>𝑦</m:t>
                    </m:r>
                    <m:r>
                      <a:rPr lang="id-ID" i="1">
                        <a:latin typeface="Cambria Math"/>
                      </a:rPr>
                      <m:t>=</m:t>
                    </m:r>
                    <m:r>
                      <a:rPr lang="id-ID" i="1">
                        <a:latin typeface="Cambria Math"/>
                      </a:rPr>
                      <m:t>𝑚𝑥</m:t>
                    </m:r>
                  </m:oMath>
                </a14:m>
                <a:r>
                  <a:rPr lang="id-ID" dirty="0"/>
                  <a:t> dan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id-ID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id-ID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id-ID" dirty="0"/>
              </a:p>
              <a:p>
                <a:endParaRPr lang="id-ID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895" y="5510074"/>
                <a:ext cx="4130105" cy="677365"/>
              </a:xfrm>
              <a:prstGeom prst="rect">
                <a:avLst/>
              </a:prstGeom>
              <a:blipFill rotWithShape="1">
                <a:blip r:embed="rId7"/>
                <a:stretch>
                  <a:fillRect l="-118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0709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26"/>
    </mc:Choice>
    <mc:Fallback>
      <p:transition spd="slow" advTm="142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50392" y="914400"/>
                <a:ext cx="7391400" cy="5029200"/>
              </a:xfrm>
            </p:spPr>
            <p:txBody>
              <a:bodyPr>
                <a:normAutofit/>
              </a:bodyPr>
              <a:lstStyle/>
              <a:p>
                <a:r>
                  <a:rPr lang="id-ID" sz="2400" dirty="0"/>
                  <a:t>Terlihat bahwa grafik fungsi garis berpotongan dengan kurva lingkaran. </a:t>
                </a:r>
                <a:endParaRPr lang="id-ID" sz="2400" dirty="0" smtClean="0"/>
              </a:p>
              <a:p>
                <a:r>
                  <a:rPr lang="id-ID" sz="2400" dirty="0" smtClean="0"/>
                  <a:t>Kurva </a:t>
                </a:r>
                <a:r>
                  <a:rPr lang="id-ID" sz="2400" dirty="0"/>
                  <a:t>lingkaran dan </a:t>
                </a:r>
                <a:r>
                  <a:rPr lang="id-ID" sz="2400" dirty="0" smtClean="0"/>
                  <a:t>grafik garis </a:t>
                </a:r>
                <a:r>
                  <a:rPr lang="id-ID" sz="2400" dirty="0"/>
                  <a:t>berpotongan saling tegak lurus atau ortogonal, karena itu kedua kurva dikatakan ortogonal </a:t>
                </a:r>
                <a:r>
                  <a:rPr lang="id-ID" sz="2400" dirty="0" smtClean="0"/>
                  <a:t>di titik </a:t>
                </a:r>
                <a:r>
                  <a:rPr lang="id-ID" sz="2400" dirty="0"/>
                  <a:t>potongnya. </a:t>
                </a:r>
                <a:endParaRPr lang="id-ID" sz="2400" dirty="0" smtClean="0"/>
              </a:p>
              <a:p>
                <a:r>
                  <a:rPr lang="id-ID" sz="2400" dirty="0" smtClean="0"/>
                  <a:t>Dengan </a:t>
                </a:r>
                <a:r>
                  <a:rPr lang="id-ID" sz="2400" dirty="0"/>
                  <a:t>kata lain garis lurus </a:t>
                </a:r>
                <a14:m>
                  <m:oMath xmlns:m="http://schemas.openxmlformats.org/officeDocument/2006/math">
                    <m:r>
                      <a:rPr lang="id-ID" sz="2400" i="1">
                        <a:latin typeface="Cambria Math"/>
                      </a:rPr>
                      <m:t>𝑦</m:t>
                    </m:r>
                    <m:r>
                      <a:rPr lang="id-ID" sz="2400" i="1">
                        <a:latin typeface="Cambria Math"/>
                      </a:rPr>
                      <m:t>=</m:t>
                    </m:r>
                    <m:r>
                      <a:rPr lang="id-ID" sz="2400" i="1">
                        <a:latin typeface="Cambria Math"/>
                      </a:rPr>
                      <m:t>𝑚𝑥</m:t>
                    </m:r>
                  </m:oMath>
                </a14:m>
                <a:r>
                  <a:rPr lang="id-ID" sz="2400" dirty="0"/>
                  <a:t> adalah trayektori ortogonal dari </a:t>
                </a:r>
                <a:r>
                  <a:rPr lang="id-ID" sz="2400" dirty="0" smtClean="0"/>
                  <a:t>keluarga lingkaran </a:t>
                </a:r>
                <a:r>
                  <a:rPr lang="id-ID" sz="2400" dirty="0"/>
                  <a:t>tersebut. </a:t>
                </a:r>
                <a:endParaRPr lang="id-ID" sz="2400" dirty="0" smtClean="0"/>
              </a:p>
              <a:p>
                <a:r>
                  <a:rPr lang="id-ID" sz="2400" dirty="0" smtClean="0"/>
                  <a:t>Sebaliknya </a:t>
                </a:r>
                <a:r>
                  <a:rPr lang="id-ID" sz="2400" dirty="0"/>
                  <a:t>dapat dikatakan juga bahwa setiap lingkaran merupakan </a:t>
                </a:r>
                <a:r>
                  <a:rPr lang="id-ID" sz="2400" dirty="0" smtClean="0"/>
                  <a:t>trayektori ortogonal </a:t>
                </a:r>
                <a:r>
                  <a:rPr lang="id-ID" sz="2400" dirty="0"/>
                  <a:t>dari garis kurva </a:t>
                </a:r>
                <a14:m>
                  <m:oMath xmlns:m="http://schemas.openxmlformats.org/officeDocument/2006/math">
                    <m:r>
                      <a:rPr lang="id-ID" sz="2400" i="1">
                        <a:latin typeface="Cambria Math"/>
                      </a:rPr>
                      <m:t>𝑦</m:t>
                    </m:r>
                    <m:r>
                      <a:rPr lang="id-ID" sz="2400" i="1">
                        <a:latin typeface="Cambria Math"/>
                      </a:rPr>
                      <m:t>=</m:t>
                    </m:r>
                    <m:r>
                      <a:rPr lang="id-ID" sz="2400" i="1">
                        <a:latin typeface="Cambria Math"/>
                      </a:rPr>
                      <m:t>𝑚𝑥</m:t>
                    </m:r>
                  </m:oMath>
                </a14:m>
                <a:r>
                  <a:rPr lang="id-ID" sz="2400" dirty="0"/>
                  <a:t> 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50392" y="914400"/>
                <a:ext cx="7391400" cy="5029200"/>
              </a:xfrm>
              <a:blipFill rotWithShape="1">
                <a:blip r:embed="rId5"/>
                <a:stretch>
                  <a:fillRect l="-1320" t="-970" r="-99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906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2"/>
    </mc:Choice>
    <mc:Fallback>
      <p:transition spd="slow" advTm="4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04800" y="990600"/>
                <a:ext cx="8446008" cy="5943600"/>
              </a:xfrm>
            </p:spPr>
            <p:txBody>
              <a:bodyPr>
                <a:normAutofit/>
              </a:bodyPr>
              <a:lstStyle/>
              <a:p>
                <a:r>
                  <a:rPr lang="id-ID" sz="2000" dirty="0"/>
                  <a:t>Prosedur menentukan trayektori ortogonal untuk keluarga kurva </a:t>
                </a:r>
                <a14:m>
                  <m:oMath xmlns:m="http://schemas.openxmlformats.org/officeDocument/2006/math">
                    <m:r>
                      <a:rPr lang="id-ID" sz="20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id-ID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id-ID" sz="2000" i="1">
                            <a:latin typeface="Cambria Math"/>
                          </a:rPr>
                          <m:t>𝑥</m:t>
                        </m:r>
                        <m:r>
                          <a:rPr lang="id-ID" sz="2000" i="1">
                            <a:latin typeface="Cambria Math"/>
                          </a:rPr>
                          <m:t>,</m:t>
                        </m:r>
                        <m:r>
                          <a:rPr lang="id-ID" sz="2000" i="1">
                            <a:latin typeface="Cambria Math"/>
                          </a:rPr>
                          <m:t>𝑦</m:t>
                        </m:r>
                        <m:r>
                          <a:rPr lang="id-ID" sz="2000" i="1">
                            <a:latin typeface="Cambria Math"/>
                          </a:rPr>
                          <m:t>,</m:t>
                        </m:r>
                        <m:r>
                          <a:rPr lang="id-ID" sz="200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id-ID" sz="2000" i="1">
                        <a:latin typeface="Cambria Math"/>
                      </a:rPr>
                      <m:t>=0</m:t>
                    </m:r>
                  </m:oMath>
                </a14:m>
                <a:r>
                  <a:rPr lang="id-ID" sz="2000" dirty="0"/>
                  <a:t> adalah:</a:t>
                </a:r>
              </a:p>
              <a:p>
                <a:pPr lvl="0"/>
                <a:r>
                  <a:rPr lang="id-ID" sz="2000" dirty="0" smtClean="0"/>
                  <a:t>1. Membentuk </a:t>
                </a:r>
                <a:r>
                  <a:rPr lang="id-ID" sz="2000" dirty="0"/>
                  <a:t>PD dari himpunan kurva yang diketahui, yaitu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000" i="1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id-ID" sz="2000" i="1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id-ID" sz="2000" i="1">
                            <a:latin typeface="Cambria Math"/>
                          </a:rPr>
                          <m:t>𝑥</m:t>
                        </m:r>
                        <m:r>
                          <a:rPr lang="id-ID" sz="2000" i="1">
                            <a:latin typeface="Cambria Math"/>
                          </a:rPr>
                          <m:t>,</m:t>
                        </m:r>
                        <m:r>
                          <a:rPr lang="id-ID" sz="2000" i="1">
                            <a:latin typeface="Cambria Math"/>
                          </a:rPr>
                          <m:t>𝑦</m:t>
                        </m:r>
                        <m:r>
                          <a:rPr lang="id-ID" sz="2000" i="1">
                            <a:latin typeface="Cambria Math"/>
                          </a:rPr>
                          <m:t>,</m:t>
                        </m:r>
                        <m:r>
                          <a:rPr lang="id-ID" sz="200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id-ID" sz="2000" i="1">
                        <a:latin typeface="Cambria Math"/>
                      </a:rPr>
                      <m:t>=0</m:t>
                    </m:r>
                  </m:oMath>
                </a14:m>
                <a:endParaRPr lang="id-ID" sz="2000" dirty="0"/>
              </a:p>
              <a:p>
                <a:pPr lvl="0"/>
                <a:r>
                  <a:rPr lang="id-ID" sz="2000" dirty="0" smtClean="0"/>
                  <a:t>2. Substitusikan </a:t>
                </a:r>
                <a:r>
                  <a:rPr lang="id-ID" sz="2000" i="1" dirty="0"/>
                  <a:t>k </a:t>
                </a:r>
                <a:r>
                  <a:rPr lang="id-ID" sz="2000" dirty="0"/>
                  <a:t>= </a:t>
                </a:r>
                <a:r>
                  <a:rPr lang="id-ID" sz="2000" i="1" dirty="0"/>
                  <a:t>F</a:t>
                </a:r>
                <a:r>
                  <a:rPr lang="id-ID" sz="2000" dirty="0"/>
                  <a:t>(</a:t>
                </a:r>
                <a:r>
                  <a:rPr lang="id-ID" sz="2000" i="1" dirty="0"/>
                  <a:t>x</a:t>
                </a:r>
                <a:r>
                  <a:rPr lang="id-ID" sz="2000" dirty="0"/>
                  <a:t>, </a:t>
                </a:r>
                <a:r>
                  <a:rPr lang="id-ID" sz="2000" i="1" dirty="0"/>
                  <a:t>y</a:t>
                </a:r>
                <a:r>
                  <a:rPr lang="id-ID" sz="2000" dirty="0"/>
                  <a:t>) pada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2000" i="1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id-ID" sz="2000" i="1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id-ID" sz="2000" i="1">
                            <a:latin typeface="Cambria Math"/>
                          </a:rPr>
                          <m:t>𝑥</m:t>
                        </m:r>
                        <m:r>
                          <a:rPr lang="id-ID" sz="2000" i="1">
                            <a:latin typeface="Cambria Math"/>
                          </a:rPr>
                          <m:t>,</m:t>
                        </m:r>
                        <m:r>
                          <a:rPr lang="id-ID" sz="2000" i="1">
                            <a:latin typeface="Cambria Math"/>
                          </a:rPr>
                          <m:t>𝑦</m:t>
                        </m:r>
                        <m:r>
                          <a:rPr lang="id-ID" sz="2000" i="1">
                            <a:latin typeface="Cambria Math"/>
                          </a:rPr>
                          <m:t>,</m:t>
                        </m:r>
                        <m:r>
                          <a:rPr lang="id-ID" sz="200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id-ID" sz="2000" i="1">
                        <a:latin typeface="Cambria Math"/>
                      </a:rPr>
                      <m:t>=0</m:t>
                    </m:r>
                  </m:oMath>
                </a14:m>
                <a:r>
                  <a:rPr lang="id-ID" sz="2000" dirty="0"/>
                  <a:t> untuk memperoleh persamaan</a:t>
                </a:r>
              </a:p>
              <a:p>
                <a:pPr lvl="0"/>
                <a:r>
                  <a:rPr lang="id-ID" sz="2000" dirty="0"/>
                  <a:t>diferensial implisit bagi </a:t>
                </a:r>
                <a:r>
                  <a:rPr lang="id-ID" sz="2000" i="1" dirty="0"/>
                  <a:t>F</a:t>
                </a:r>
                <a:r>
                  <a:rPr lang="id-ID" sz="2000" dirty="0"/>
                  <a:t>(</a:t>
                </a:r>
                <a:r>
                  <a:rPr lang="id-ID" sz="2000" i="1" dirty="0"/>
                  <a:t>x</a:t>
                </a:r>
                <a:r>
                  <a:rPr lang="id-ID" sz="2000" dirty="0"/>
                  <a:t>, </a:t>
                </a:r>
                <a:r>
                  <a:rPr lang="id-ID" sz="2000" i="1" dirty="0"/>
                  <a:t>y</a:t>
                </a:r>
                <a:r>
                  <a:rPr lang="id-ID" sz="2000" dirty="0"/>
                  <a:t>) = 0 berbentuk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d-ID" sz="2000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id-ID" sz="2000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id-ID" sz="2000" i="1">
                          <a:latin typeface="Cambria Math"/>
                        </a:rPr>
                        <m:t>=</m:t>
                      </m:r>
                      <m:r>
                        <a:rPr lang="id-ID" sz="2000" i="1">
                          <a:latin typeface="Cambria Math"/>
                        </a:rPr>
                        <m:t>𝑓</m:t>
                      </m:r>
                      <m:r>
                        <a:rPr lang="id-ID" sz="2000" i="1">
                          <a:latin typeface="Cambria Math"/>
                        </a:rPr>
                        <m:t>(</m:t>
                      </m:r>
                      <m:r>
                        <a:rPr lang="id-ID" sz="2000" i="1">
                          <a:latin typeface="Cambria Math"/>
                        </a:rPr>
                        <m:t>𝑥</m:t>
                      </m:r>
                      <m:r>
                        <a:rPr lang="id-ID" sz="2000" i="1">
                          <a:latin typeface="Cambria Math"/>
                        </a:rPr>
                        <m:t>,</m:t>
                      </m:r>
                      <m:r>
                        <a:rPr lang="id-ID" sz="2000" i="1">
                          <a:latin typeface="Cambria Math"/>
                        </a:rPr>
                        <m:t>𝑦</m:t>
                      </m:r>
                      <m:r>
                        <a:rPr lang="id-ID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id-ID" sz="2000" dirty="0"/>
              </a:p>
              <a:p>
                <a:pPr lvl="0"/>
                <a:r>
                  <a:rPr lang="id-ID" sz="2000" dirty="0" smtClean="0"/>
                  <a:t>3. Buat </a:t>
                </a:r>
                <a:r>
                  <a:rPr lang="id-ID" sz="2000" dirty="0"/>
                  <a:t>persamaan diferensial yang berkaitan untuk keluarga ortogonal menjadi bentuk berikut:</a:t>
                </a:r>
              </a:p>
              <a:p>
                <a:r>
                  <a:rPr lang="id-ID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d-ID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id-ID" sz="2000" i="1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id-ID" sz="2000" i="1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id-ID" sz="2000" i="1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id-ID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id-ID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id-ID" sz="2000" i="1">
                            <a:latin typeface="Cambria Math"/>
                          </a:rPr>
                          <m:t>𝑓</m:t>
                        </m:r>
                        <m:r>
                          <a:rPr lang="id-ID" sz="2000" i="1">
                            <a:latin typeface="Cambria Math"/>
                          </a:rPr>
                          <m:t>(</m:t>
                        </m:r>
                        <m:r>
                          <a:rPr lang="id-ID" sz="2000" i="1">
                            <a:latin typeface="Cambria Math"/>
                          </a:rPr>
                          <m:t>𝑥</m:t>
                        </m:r>
                        <m:r>
                          <a:rPr lang="id-ID" sz="2000" i="1">
                            <a:latin typeface="Cambria Math"/>
                          </a:rPr>
                          <m:t>,</m:t>
                        </m:r>
                        <m:r>
                          <a:rPr lang="id-ID" sz="2000" i="1">
                            <a:latin typeface="Cambria Math"/>
                          </a:rPr>
                          <m:t>𝑦</m:t>
                        </m:r>
                        <m:r>
                          <a:rPr lang="id-ID" sz="20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id-ID" sz="2000" dirty="0"/>
                  <a:t> </a:t>
                </a:r>
              </a:p>
              <a:p>
                <a:pPr lvl="0"/>
                <a:r>
                  <a:rPr lang="id-ID" sz="2000" dirty="0" smtClean="0"/>
                  <a:t>4. Selesaikan </a:t>
                </a:r>
                <a:r>
                  <a:rPr lang="id-ID" sz="2000" dirty="0"/>
                  <a:t>persamaan diferensial baru, penyelesaiannya adalah keluarga trayekti ortogonal</a:t>
                </a:r>
              </a:p>
              <a:p>
                <a:r>
                  <a:rPr lang="id-ID" sz="2000" dirty="0"/>
                  <a:t> </a:t>
                </a:r>
              </a:p>
              <a:p>
                <a:endParaRPr lang="id-ID" sz="20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04800" y="990600"/>
                <a:ext cx="8446008" cy="5943600"/>
              </a:xfrm>
              <a:blipFill rotWithShape="1">
                <a:blip r:embed="rId5"/>
                <a:stretch>
                  <a:fillRect l="-722" t="-51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0636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836"/>
    </mc:Choice>
    <mc:Fallback>
      <p:transition spd="slow" advTm="99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62000" y="381000"/>
                <a:ext cx="4419600" cy="54864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id-ID" dirty="0"/>
                  <a:t>Contoh Soal:</a:t>
                </a:r>
                <a:endParaRPr lang="id-ID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d-ID" i="1">
                          <a:latin typeface="Cambria Math"/>
                        </a:rPr>
                        <m:t>𝑦</m:t>
                      </m:r>
                      <m:r>
                        <a:rPr lang="id-ID" i="1">
                          <a:latin typeface="Cambria Math"/>
                        </a:rPr>
                        <m:t>=</m:t>
                      </m:r>
                      <m:r>
                        <a:rPr lang="id-ID" i="1">
                          <a:latin typeface="Cambria Math"/>
                        </a:rPr>
                        <m:t>𝑐</m:t>
                      </m:r>
                      <m:sSup>
                        <m:sSupPr>
                          <m:ctrlPr>
                            <a:rPr lang="id-ID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id-ID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d-ID" dirty="0"/>
              </a:p>
              <a:p>
                <a:r>
                  <a:rPr lang="id-ID" dirty="0"/>
                  <a:t>c merupakan  konstanta</a:t>
                </a:r>
              </a:p>
              <a:p>
                <a:r>
                  <a:rPr lang="id-ID" dirty="0"/>
                  <a:t> </a:t>
                </a:r>
              </a:p>
              <a:p>
                <a:r>
                  <a:rPr lang="id-ID" dirty="0"/>
                  <a:t>Penyelesaian:</a:t>
                </a:r>
              </a:p>
              <a:p>
                <a:r>
                  <a:rPr lang="id-ID" b="1" dirty="0"/>
                  <a:t>Tahap 1: </a:t>
                </a:r>
                <a:endParaRPr lang="id-ID" b="1" dirty="0" smtClean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/>
                      </a:rPr>
                      <m:t>𝑦</m:t>
                    </m:r>
                    <m:r>
                      <a:rPr lang="id-ID" i="1">
                        <a:latin typeface="Cambria Math"/>
                      </a:rPr>
                      <m:t>=</m:t>
                    </m:r>
                    <m:r>
                      <a:rPr lang="id-ID" i="1">
                        <a:latin typeface="Cambria Math"/>
                      </a:rPr>
                      <m:t>𝑐</m:t>
                    </m:r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id-ID" dirty="0"/>
                  <a:t> ... (1)   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/>
                      </a:rPr>
                      <m:t>𝑐</m:t>
                    </m:r>
                    <m:r>
                      <a:rPr lang="id-ID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d-ID" i="1">
                            <a:latin typeface="Cambria Math"/>
                          </a:rPr>
                        </m:ctrlPr>
                      </m:fPr>
                      <m:num>
                        <m:r>
                          <a:rPr lang="id-ID" i="1">
                            <a:latin typeface="Cambria Math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id-ID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id-ID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id-ID" dirty="0"/>
              </a:p>
              <a:p>
                <a:endParaRPr lang="id-ID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id-ID" i="1">
                            <a:latin typeface="Cambria Math"/>
                          </a:rPr>
                        </m:ctrlPr>
                      </m:fPr>
                      <m:num>
                        <m:r>
                          <a:rPr lang="id-ID" i="1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id-ID" i="1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id-ID" i="1">
                        <a:latin typeface="Cambria Math"/>
                      </a:rPr>
                      <m:t>=2</m:t>
                    </m:r>
                    <m:r>
                      <a:rPr lang="id-ID" i="1">
                        <a:latin typeface="Cambria Math"/>
                      </a:rPr>
                      <m:t>𝑐𝑥</m:t>
                    </m:r>
                  </m:oMath>
                </a14:m>
                <a:r>
                  <a:rPr lang="id-ID" dirty="0"/>
                  <a:t> ... (2)</a:t>
                </a:r>
              </a:p>
              <a:p>
                <a:r>
                  <a:rPr lang="id-ID" dirty="0"/>
                  <a:t> </a:t>
                </a:r>
              </a:p>
              <a:p>
                <a:r>
                  <a:rPr lang="id-ID" dirty="0"/>
                  <a:t> </a:t>
                </a:r>
                <a:r>
                  <a:rPr lang="id-ID" b="1" dirty="0" smtClean="0"/>
                  <a:t>Tahap </a:t>
                </a:r>
                <a:r>
                  <a:rPr lang="id-ID" b="1" dirty="0"/>
                  <a:t>2:</a:t>
                </a:r>
              </a:p>
              <a:p>
                <a:r>
                  <a:rPr lang="id-ID" dirty="0"/>
                  <a:t>Substitusikan pers 1 ke pers 2</a:t>
                </a:r>
              </a:p>
              <a:p>
                <a:r>
                  <a:rPr lang="id-ID" dirty="0"/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id-ID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id-ID" i="1">
                          <a:latin typeface="Cambria Math"/>
                        </a:rPr>
                        <m:t>=2</m:t>
                      </m:r>
                      <m:f>
                        <m:fPr>
                          <m:ctrlPr>
                            <a:rPr lang="id-ID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id-ID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id-ID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d-ID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d-ID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id-ID" dirty="0"/>
              </a:p>
              <a:p>
                <a:r>
                  <a:rPr lang="id-ID" dirty="0"/>
                  <a:t>   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d-ID" i="1">
                            <a:latin typeface="Cambria Math"/>
                          </a:rPr>
                        </m:ctrlPr>
                      </m:fPr>
                      <m:num>
                        <m:r>
                          <a:rPr lang="id-ID" i="1">
                            <a:latin typeface="Cambria Math"/>
                          </a:rPr>
                          <m:t>2</m:t>
                        </m:r>
                        <m:r>
                          <a:rPr lang="id-ID" i="1"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id-ID" i="1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endParaRPr lang="id-ID" dirty="0"/>
              </a:p>
              <a:p>
                <a:r>
                  <a:rPr lang="id-ID" dirty="0"/>
                  <a:t> </a:t>
                </a:r>
              </a:p>
              <a:p>
                <a:endParaRPr lang="id-ID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62000" y="381000"/>
                <a:ext cx="4419600" cy="5486400"/>
              </a:xfrm>
              <a:blipFill rotWithShape="1">
                <a:blip r:embed="rId5"/>
                <a:stretch>
                  <a:fillRect l="-828" t="-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/>
              <p:cNvSpPr txBox="1">
                <a:spLocks/>
              </p:cNvSpPr>
              <p:nvPr/>
            </p:nvSpPr>
            <p:spPr>
              <a:xfrm>
                <a:off x="3810000" y="838200"/>
                <a:ext cx="4419600" cy="5486400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rmAutofit fontScale="85000" lnSpcReduction="10000"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9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d-ID" b="1" dirty="0"/>
                  <a:t>Tahap 3:</a:t>
                </a:r>
              </a:p>
              <a:p>
                <a:r>
                  <a:rPr lang="id-ID" dirty="0"/>
                  <a:t>Persamaan diferensial untuk keluarga ortogonal yaitu</a:t>
                </a:r>
                <a:r>
                  <a:rPr lang="id-ID" dirty="0" smtClean="0"/>
                  <a:t>:</a:t>
                </a:r>
              </a:p>
              <a:p>
                <a:endParaRPr lang="id-ID" dirty="0"/>
              </a:p>
              <a:p>
                <a:r>
                  <a:rPr lang="id-ID" dirty="0"/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id-ID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id-ID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id-ID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id-ID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id-ID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id-ID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id-ID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id-ID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id-ID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id-ID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id-ID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id-ID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id-ID" i="1">
                                  <a:latin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id-ID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den>
                      </m:f>
                      <m:r>
                        <a:rPr lang="id-ID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id-ID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id-ID" i="1">
                              <a:latin typeface="Cambria Math"/>
                            </a:rPr>
                            <m:t>2</m:t>
                          </m:r>
                          <m:r>
                            <a:rPr lang="id-ID" i="1"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id-ID" dirty="0"/>
              </a:p>
              <a:p>
                <a:r>
                  <a:rPr lang="id-ID" dirty="0"/>
                  <a:t> </a:t>
                </a:r>
                <a:endParaRPr lang="id-ID" dirty="0" smtClean="0"/>
              </a:p>
              <a:p>
                <a:r>
                  <a:rPr lang="id-ID" b="1" dirty="0" smtClean="0"/>
                  <a:t>Tahap </a:t>
                </a:r>
                <a:r>
                  <a:rPr lang="id-ID" b="1" dirty="0"/>
                  <a:t>4:</a:t>
                </a:r>
              </a:p>
              <a:p>
                <a:r>
                  <a:rPr lang="id-ID" dirty="0"/>
                  <a:t>Selesaikan persamaan diferensial baru: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id-ID" i="1">
                            <a:latin typeface="Cambria Math"/>
                          </a:rPr>
                        </m:ctrlPr>
                      </m:fPr>
                      <m:num>
                        <m:r>
                          <a:rPr lang="id-ID" i="1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id-ID" i="1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id-ID" i="1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id-ID" i="1">
                            <a:latin typeface="Cambria Math"/>
                          </a:rPr>
                        </m:ctrlPr>
                      </m:fPr>
                      <m:num>
                        <m:r>
                          <a:rPr lang="id-ID" i="1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id-ID" i="1">
                            <a:latin typeface="Cambria Math"/>
                          </a:rPr>
                          <m:t>2</m:t>
                        </m:r>
                        <m:r>
                          <a:rPr lang="id-ID" i="1">
                            <a:latin typeface="Cambria Math"/>
                          </a:rPr>
                          <m:t>𝑦</m:t>
                        </m:r>
                      </m:den>
                    </m:f>
                  </m:oMath>
                </a14:m>
                <a:r>
                  <a:rPr lang="id-ID" dirty="0"/>
                  <a:t>   	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/>
                      </a:rPr>
                      <m:t>2</m:t>
                    </m:r>
                    <m:r>
                      <a:rPr lang="id-ID" i="1">
                        <a:latin typeface="Cambria Math"/>
                      </a:rPr>
                      <m:t>𝑦𝑑𝑦</m:t>
                    </m:r>
                    <m:r>
                      <a:rPr lang="id-ID" i="1">
                        <a:latin typeface="Cambria Math"/>
                      </a:rPr>
                      <m:t>=−</m:t>
                    </m:r>
                    <m:r>
                      <a:rPr lang="id-ID" i="1">
                        <a:latin typeface="Cambria Math"/>
                      </a:rPr>
                      <m:t>𝑥𝑑𝑥</m:t>
                    </m:r>
                  </m:oMath>
                </a14:m>
                <a:r>
                  <a:rPr lang="id-ID" dirty="0"/>
                  <a:t>  (metode pemisahan variabel)</a:t>
                </a:r>
              </a:p>
              <a:p>
                <a:r>
                  <a:rPr lang="id-ID" dirty="0"/>
                  <a:t> </a:t>
                </a:r>
                <a:endParaRPr lang="id-ID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/>
                        </a:rPr>
                        <m:t>↔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d-ID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d-ID" i="1">
                              <a:latin typeface="Cambria Math"/>
                            </a:rPr>
                            <m:t>2</m:t>
                          </m:r>
                          <m:r>
                            <a:rPr lang="id-ID" i="1">
                              <a:latin typeface="Cambria Math"/>
                            </a:rPr>
                            <m:t>𝑦𝑑𝑦</m:t>
                          </m:r>
                        </m:e>
                      </m:nary>
                      <m:r>
                        <a:rPr lang="id-ID" i="1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d-ID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d-ID" i="1">
                              <a:latin typeface="Cambria Math"/>
                            </a:rPr>
                            <m:t>−</m:t>
                          </m:r>
                          <m:r>
                            <a:rPr lang="id-ID" i="1">
                              <a:latin typeface="Cambria Math"/>
                            </a:rPr>
                            <m:t>𝑥𝑑𝑥</m:t>
                          </m:r>
                        </m:e>
                      </m:nary>
                    </m:oMath>
                  </m:oMathPara>
                </a14:m>
                <a:endParaRPr lang="id-ID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i="1">
                              <a:latin typeface="Cambria Math"/>
                            </a:rPr>
                            <m:t>↔</m:t>
                          </m:r>
                          <m:r>
                            <a:rPr lang="id-ID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id-ID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id-ID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id-ID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id-ID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id-ID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id-ID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id-ID" i="1">
                          <a:latin typeface="Cambria Math"/>
                        </a:rPr>
                        <m:t>+</m:t>
                      </m:r>
                      <m:r>
                        <a:rPr lang="id-ID" i="1">
                          <a:latin typeface="Cambria Math"/>
                        </a:rPr>
                        <m:t>𝑘</m:t>
                      </m:r>
                      <m:r>
                        <a:rPr lang="id-ID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id-ID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i="1">
                              <a:latin typeface="Cambria Math"/>
                            </a:rPr>
                            <m:t>↔2</m:t>
                          </m:r>
                          <m:r>
                            <a:rPr lang="id-ID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id-ID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id-ID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id-ID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id-ID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id-ID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id-ID" i="1">
                          <a:latin typeface="Cambria Math"/>
                        </a:rPr>
                        <m:t>=</m:t>
                      </m:r>
                      <m:r>
                        <a:rPr lang="id-ID" i="1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id-ID" dirty="0" smtClean="0"/>
              </a:p>
              <a:p>
                <a:endParaRPr lang="id-ID" dirty="0"/>
              </a:p>
              <a:p>
                <a:r>
                  <a:rPr lang="id-ID" dirty="0"/>
                  <a:t>Jadi, persamaan trayektori ortogonal untuk keluarga kurva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/>
                      </a:rPr>
                      <m:t>𝑦</m:t>
                    </m:r>
                    <m:r>
                      <a:rPr lang="id-ID" i="1">
                        <a:latin typeface="Cambria Math"/>
                      </a:rPr>
                      <m:t>=</m:t>
                    </m:r>
                    <m:r>
                      <a:rPr lang="id-ID" i="1">
                        <a:latin typeface="Cambria Math"/>
                      </a:rPr>
                      <m:t>𝑐</m:t>
                    </m:r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id-ID" dirty="0"/>
                  <a:t> adalah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2</m:t>
                        </m:r>
                        <m:r>
                          <a:rPr lang="id-ID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id-ID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id-ID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id-ID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id-ID" i="1">
                        <a:latin typeface="Cambria Math"/>
                      </a:rPr>
                      <m:t>=</m:t>
                    </m:r>
                    <m:r>
                      <a:rPr lang="id-ID" i="1">
                        <a:latin typeface="Cambria Math"/>
                      </a:rPr>
                      <m:t>𝑘</m:t>
                    </m:r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5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838200"/>
                <a:ext cx="4419600" cy="5486400"/>
              </a:xfrm>
              <a:prstGeom prst="rect">
                <a:avLst/>
              </a:prstGeom>
              <a:blipFill rotWithShape="1">
                <a:blip r:embed="rId6"/>
                <a:stretch>
                  <a:fillRect l="-414" t="-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445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798"/>
    </mc:Choice>
    <mc:Fallback>
      <p:transition spd="slow" advTm="15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8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8.7|6.1|10.9|3.4|6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6|1.7|16.9|6.2|11.6|4.4|2.5|2.1|19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8.1|7.4|1.6|1.8|26.2|1.3|8.3|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5|16.7|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6|6.5|71.3|7|10.6|35.3|1.3|11.8|4.8|6.8|1.4|2.8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9.3|3.3|115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|1.5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1|9.2|8.6|5.5|5.2|9.5|25.3|1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3|2.6|0.8|1.4|1.4|16.6|16.4|1.5|0.9|3.6|1.5|5.9|9.4|1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215</TotalTime>
  <Words>998</Words>
  <Application>Microsoft Office PowerPoint</Application>
  <PresentationFormat>On-screen Show (4:3)</PresentationFormat>
  <Paragraphs>123</Paragraphs>
  <Slides>22</Slides>
  <Notes>0</Notes>
  <HiddenSlides>0</HiddenSlides>
  <MMClips>22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NewsPrint</vt:lpstr>
      <vt:lpstr>Materi ke 6</vt:lpstr>
      <vt:lpstr>Nadia Nurudini, M.Pd</vt:lpstr>
      <vt:lpstr>1.  Trayektori ortogonal suatu kurva.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 PDB orde dua homogen.</vt:lpstr>
      <vt:lpstr>PowerPoint Presentation</vt:lpstr>
      <vt:lpstr>Solusi Homogen</vt:lpstr>
      <vt:lpstr>PowerPoint Presentation</vt:lpstr>
      <vt:lpstr>PowerPoint Presentation</vt:lpstr>
      <vt:lpstr>PowerPoint Presentation</vt:lpstr>
      <vt:lpstr>PowerPoint Presentation</vt:lpstr>
      <vt:lpstr>3. Metode Koefisien tak tentu</vt:lpstr>
      <vt:lpstr>Metode Koefisien tak tentu</vt:lpstr>
      <vt:lpstr>PowerPoint Presentation</vt:lpstr>
      <vt:lpstr>PowerPoint Presentation</vt:lpstr>
      <vt:lpstr>Soal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37</cp:revision>
  <dcterms:created xsi:type="dcterms:W3CDTF">2021-10-23T17:41:14Z</dcterms:created>
  <dcterms:modified xsi:type="dcterms:W3CDTF">2021-10-23T21:30:52Z</dcterms:modified>
</cp:coreProperties>
</file>